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82" r:id="rId2"/>
    <p:sldId id="260" r:id="rId3"/>
    <p:sldId id="285" r:id="rId4"/>
    <p:sldId id="275" r:id="rId5"/>
    <p:sldId id="283" r:id="rId6"/>
    <p:sldId id="286" r:id="rId7"/>
    <p:sldId id="287" r:id="rId8"/>
    <p:sldId id="278" r:id="rId9"/>
  </p:sldIdLst>
  <p:sldSz cx="7562850" cy="10688638"/>
  <p:notesSz cx="6797675" cy="9926638"/>
  <p:defaultTextStyle>
    <a:defPPr>
      <a:defRPr lang="de-DE"/>
    </a:defPPr>
    <a:lvl1pPr marL="0" algn="l" defTabSz="995507" rtl="0" eaLnBrk="1" latinLnBrk="0" hangingPunct="1">
      <a:defRPr sz="2000" kern="1200">
        <a:solidFill>
          <a:schemeClr val="tx1"/>
        </a:solidFill>
        <a:latin typeface="+mn-lt"/>
        <a:ea typeface="+mn-ea"/>
        <a:cs typeface="+mn-cs"/>
      </a:defRPr>
    </a:lvl1pPr>
    <a:lvl2pPr marL="497754" algn="l" defTabSz="995507" rtl="0" eaLnBrk="1" latinLnBrk="0" hangingPunct="1">
      <a:defRPr sz="2000" kern="1200">
        <a:solidFill>
          <a:schemeClr val="tx1"/>
        </a:solidFill>
        <a:latin typeface="+mn-lt"/>
        <a:ea typeface="+mn-ea"/>
        <a:cs typeface="+mn-cs"/>
      </a:defRPr>
    </a:lvl2pPr>
    <a:lvl3pPr marL="995507" algn="l" defTabSz="995507" rtl="0" eaLnBrk="1" latinLnBrk="0" hangingPunct="1">
      <a:defRPr sz="2000" kern="1200">
        <a:solidFill>
          <a:schemeClr val="tx1"/>
        </a:solidFill>
        <a:latin typeface="+mn-lt"/>
        <a:ea typeface="+mn-ea"/>
        <a:cs typeface="+mn-cs"/>
      </a:defRPr>
    </a:lvl3pPr>
    <a:lvl4pPr marL="1493261" algn="l" defTabSz="995507" rtl="0" eaLnBrk="1" latinLnBrk="0" hangingPunct="1">
      <a:defRPr sz="2000" kern="1200">
        <a:solidFill>
          <a:schemeClr val="tx1"/>
        </a:solidFill>
        <a:latin typeface="+mn-lt"/>
        <a:ea typeface="+mn-ea"/>
        <a:cs typeface="+mn-cs"/>
      </a:defRPr>
    </a:lvl4pPr>
    <a:lvl5pPr marL="1991015" algn="l" defTabSz="995507" rtl="0" eaLnBrk="1" latinLnBrk="0" hangingPunct="1">
      <a:defRPr sz="2000" kern="1200">
        <a:solidFill>
          <a:schemeClr val="tx1"/>
        </a:solidFill>
        <a:latin typeface="+mn-lt"/>
        <a:ea typeface="+mn-ea"/>
        <a:cs typeface="+mn-cs"/>
      </a:defRPr>
    </a:lvl5pPr>
    <a:lvl6pPr marL="2488768" algn="l" defTabSz="995507" rtl="0" eaLnBrk="1" latinLnBrk="0" hangingPunct="1">
      <a:defRPr sz="2000" kern="1200">
        <a:solidFill>
          <a:schemeClr val="tx1"/>
        </a:solidFill>
        <a:latin typeface="+mn-lt"/>
        <a:ea typeface="+mn-ea"/>
        <a:cs typeface="+mn-cs"/>
      </a:defRPr>
    </a:lvl6pPr>
    <a:lvl7pPr marL="2986522" algn="l" defTabSz="995507" rtl="0" eaLnBrk="1" latinLnBrk="0" hangingPunct="1">
      <a:defRPr sz="2000" kern="1200">
        <a:solidFill>
          <a:schemeClr val="tx1"/>
        </a:solidFill>
        <a:latin typeface="+mn-lt"/>
        <a:ea typeface="+mn-ea"/>
        <a:cs typeface="+mn-cs"/>
      </a:defRPr>
    </a:lvl7pPr>
    <a:lvl8pPr marL="3484275" algn="l" defTabSz="995507" rtl="0" eaLnBrk="1" latinLnBrk="0" hangingPunct="1">
      <a:defRPr sz="2000" kern="1200">
        <a:solidFill>
          <a:schemeClr val="tx1"/>
        </a:solidFill>
        <a:latin typeface="+mn-lt"/>
        <a:ea typeface="+mn-ea"/>
        <a:cs typeface="+mn-cs"/>
      </a:defRPr>
    </a:lvl8pPr>
    <a:lvl9pPr marL="3982029" algn="l" defTabSz="995507"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guide id="3" orient="horz" pos="3367">
          <p15:clr>
            <a:srgbClr val="A4A3A4"/>
          </p15:clr>
        </p15:guide>
        <p15:guide id="4" pos="2382">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6CEA15-9B9B-857D-5E0E-FD6FFAA87E9E}" name="Ramis de Ayreflor Catany, Arlette" initials="AR" userId="S::ramisar@sprinkenhof.de::2e1b7868-d40b-419c-aa67-34d0a0ddd229" providerId="AD"/>
  <p188:author id="{ED44D53C-E28E-5C1E-88ED-78CF3A4E760F}" name="Petrov, Sevil" initials="SP" userId="S::petrovse@sprinkenhof.de::108457a8-1b67-4a7f-807f-f392025e2cc8" providerId="AD"/>
  <p188:author id="{7E297CB6-DA76-677D-BAB0-89B940CED7EF}" name="Schepull, Jan" initials="JS" userId="S::schepuja@sprinkenhof.de::64119afa-0e95-49a3-8329-583c28e31582" providerId="AD"/>
  <p188:author id="{B9D50CF4-31C9-3D5E-D7B3-97CA4E7BA01E}" name="Graefe, Emilia" initials="EG" userId="S::graefeem@sprinkenhof.de::b0185f05-fe72-4c03-bf26-a03c8373823f"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FDD"/>
    <a:srgbClr val="D9222A"/>
    <a:srgbClr val="E2E4EA"/>
    <a:srgbClr val="F0B81C"/>
    <a:srgbClr val="42A6CA"/>
    <a:srgbClr val="6BD636"/>
    <a:srgbClr val="1AED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13" autoAdjust="0"/>
    <p:restoredTop sz="93979" autoAdjust="0"/>
  </p:normalViewPr>
  <p:slideViewPr>
    <p:cSldViewPr>
      <p:cViewPr varScale="1">
        <p:scale>
          <a:sx n="103" d="100"/>
          <a:sy n="103" d="100"/>
        </p:scale>
        <p:origin x="4092" y="120"/>
      </p:cViewPr>
      <p:guideLst>
        <p:guide orient="horz" pos="2880"/>
        <p:guide pos="2160"/>
        <p:guide orient="horz" pos="3367"/>
        <p:guide pos="2382"/>
      </p:guideLst>
    </p:cSldViewPr>
  </p:slideViewPr>
  <p:notesTextViewPr>
    <p:cViewPr>
      <p:scale>
        <a:sx n="50" d="100"/>
        <a:sy n="50" d="100"/>
      </p:scale>
      <p:origin x="0" y="0"/>
    </p:cViewPr>
  </p:notesTextViewPr>
  <p:sorterViewPr>
    <p:cViewPr>
      <p:scale>
        <a:sx n="100" d="100"/>
        <a:sy n="100" d="100"/>
      </p:scale>
      <p:origin x="0" y="0"/>
    </p:cViewPr>
  </p:sorterViewPr>
  <p:notesViewPr>
    <p:cSldViewPr>
      <p:cViewPr varScale="1">
        <p:scale>
          <a:sx n="80" d="100"/>
          <a:sy n="80" d="100"/>
        </p:scale>
        <p:origin x="-1068"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A35174E-47F5-634A-A8FB-33885158D12E}" type="datetimeFigureOut">
              <a:t>07.07.2026</a:t>
            </a:fld>
            <a:endParaRPr lang="de-DE"/>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ECCD64E-4425-954D-8279-ED5C24A23868}" type="slidenum">
              <a:t>‹Nr.›</a:t>
            </a:fld>
            <a:endParaRPr lang="de-DE"/>
          </a:p>
        </p:txBody>
      </p:sp>
    </p:spTree>
    <p:extLst>
      <p:ext uri="{BB962C8B-B14F-4D97-AF65-F5344CB8AC3E}">
        <p14:creationId xmlns:p14="http://schemas.microsoft.com/office/powerpoint/2010/main" val="502606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31" tIns="45715" rIns="91431" bIns="45715" rtlCol="0"/>
          <a:lstStyle>
            <a:lvl1pPr algn="l">
              <a:defRPr sz="1200"/>
            </a:lvl1pPr>
          </a:lstStyle>
          <a:p>
            <a:endParaRPr lang="de-DE" dirty="0"/>
          </a:p>
        </p:txBody>
      </p:sp>
      <p:sp>
        <p:nvSpPr>
          <p:cNvPr id="3" name="Datumsplatzhalter 2"/>
          <p:cNvSpPr>
            <a:spLocks noGrp="1"/>
          </p:cNvSpPr>
          <p:nvPr>
            <p:ph type="dt" idx="1"/>
          </p:nvPr>
        </p:nvSpPr>
        <p:spPr>
          <a:xfrm>
            <a:off x="3849688" y="0"/>
            <a:ext cx="2946400" cy="496888"/>
          </a:xfrm>
          <a:prstGeom prst="rect">
            <a:avLst/>
          </a:prstGeom>
        </p:spPr>
        <p:txBody>
          <a:bodyPr vert="horz" lIns="91431" tIns="45715" rIns="91431" bIns="45715" rtlCol="0"/>
          <a:lstStyle>
            <a:lvl1pPr algn="r">
              <a:defRPr sz="1200"/>
            </a:lvl1pPr>
          </a:lstStyle>
          <a:p>
            <a:fld id="{59AD9A5A-969F-4383-AD4A-7352A8D36535}" type="datetimeFigureOut">
              <a:rPr lang="de-DE" smtClean="0"/>
              <a:t>07.07.2026</a:t>
            </a:fld>
            <a:endParaRPr lang="de-DE" dirty="0"/>
          </a:p>
        </p:txBody>
      </p:sp>
      <p:sp>
        <p:nvSpPr>
          <p:cNvPr id="4" name="Folienbildplatzhalter 3"/>
          <p:cNvSpPr>
            <a:spLocks noGrp="1" noRot="1" noChangeAspect="1"/>
          </p:cNvSpPr>
          <p:nvPr>
            <p:ph type="sldImg" idx="2"/>
          </p:nvPr>
        </p:nvSpPr>
        <p:spPr>
          <a:xfrm>
            <a:off x="2082800" y="744538"/>
            <a:ext cx="2632075" cy="3722687"/>
          </a:xfrm>
          <a:prstGeom prst="rect">
            <a:avLst/>
          </a:prstGeom>
          <a:noFill/>
          <a:ln w="12700">
            <a:solidFill>
              <a:prstClr val="black"/>
            </a:solidFill>
          </a:ln>
        </p:spPr>
        <p:txBody>
          <a:bodyPr vert="horz" lIns="91431" tIns="45715" rIns="91431" bIns="45715" rtlCol="0" anchor="ctr"/>
          <a:lstStyle/>
          <a:p>
            <a:endParaRPr lang="de-DE" dirty="0"/>
          </a:p>
        </p:txBody>
      </p:sp>
      <p:sp>
        <p:nvSpPr>
          <p:cNvPr id="5" name="Notizenplatzhalter 4"/>
          <p:cNvSpPr>
            <a:spLocks noGrp="1"/>
          </p:cNvSpPr>
          <p:nvPr>
            <p:ph type="body" sz="quarter" idx="3"/>
          </p:nvPr>
        </p:nvSpPr>
        <p:spPr>
          <a:xfrm>
            <a:off x="679450" y="4714876"/>
            <a:ext cx="5438775" cy="4467225"/>
          </a:xfrm>
          <a:prstGeom prst="rect">
            <a:avLst/>
          </a:prstGeom>
        </p:spPr>
        <p:txBody>
          <a:bodyPr vert="horz" lIns="91431" tIns="45715" rIns="91431" bIns="45715"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164"/>
            <a:ext cx="2946400" cy="496887"/>
          </a:xfrm>
          <a:prstGeom prst="rect">
            <a:avLst/>
          </a:prstGeom>
        </p:spPr>
        <p:txBody>
          <a:bodyPr vert="horz" lIns="91431" tIns="45715" rIns="91431" bIns="45715"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9688" y="9428164"/>
            <a:ext cx="2946400" cy="496887"/>
          </a:xfrm>
          <a:prstGeom prst="rect">
            <a:avLst/>
          </a:prstGeom>
        </p:spPr>
        <p:txBody>
          <a:bodyPr vert="horz" lIns="91431" tIns="45715" rIns="91431" bIns="45715" rtlCol="0" anchor="b"/>
          <a:lstStyle>
            <a:lvl1pPr algn="r">
              <a:defRPr sz="1200"/>
            </a:lvl1pPr>
          </a:lstStyle>
          <a:p>
            <a:fld id="{FCD63A34-3BD2-43B4-9680-46C40BAB18FF}" type="slidenum">
              <a:rPr lang="de-DE" smtClean="0"/>
              <a:t>‹Nr.›</a:t>
            </a:fld>
            <a:endParaRPr lang="de-DE" dirty="0"/>
          </a:p>
        </p:txBody>
      </p:sp>
    </p:spTree>
    <p:extLst>
      <p:ext uri="{BB962C8B-B14F-4D97-AF65-F5344CB8AC3E}">
        <p14:creationId xmlns:p14="http://schemas.microsoft.com/office/powerpoint/2010/main" val="4012300395"/>
      </p:ext>
    </p:extLst>
  </p:cSld>
  <p:clrMap bg1="lt1" tx1="dk1" bg2="lt2" tx2="dk2" accent1="accent1" accent2="accent2" accent3="accent3" accent4="accent4" accent5="accent5" accent6="accent6" hlink="hlink" folHlink="folHlink"/>
  <p:notesStyle>
    <a:lvl1pPr marL="0" algn="l" defTabSz="995507" rtl="0" eaLnBrk="1" latinLnBrk="0" hangingPunct="1">
      <a:defRPr sz="1300" kern="1200">
        <a:solidFill>
          <a:schemeClr val="tx1"/>
        </a:solidFill>
        <a:latin typeface="+mn-lt"/>
        <a:ea typeface="+mn-ea"/>
        <a:cs typeface="+mn-cs"/>
      </a:defRPr>
    </a:lvl1pPr>
    <a:lvl2pPr marL="497754" algn="l" defTabSz="995507" rtl="0" eaLnBrk="1" latinLnBrk="0" hangingPunct="1">
      <a:defRPr sz="1300" kern="1200">
        <a:solidFill>
          <a:schemeClr val="tx1"/>
        </a:solidFill>
        <a:latin typeface="+mn-lt"/>
        <a:ea typeface="+mn-ea"/>
        <a:cs typeface="+mn-cs"/>
      </a:defRPr>
    </a:lvl2pPr>
    <a:lvl3pPr marL="995507" algn="l" defTabSz="995507" rtl="0" eaLnBrk="1" latinLnBrk="0" hangingPunct="1">
      <a:defRPr sz="1300" kern="1200">
        <a:solidFill>
          <a:schemeClr val="tx1"/>
        </a:solidFill>
        <a:latin typeface="+mn-lt"/>
        <a:ea typeface="+mn-ea"/>
        <a:cs typeface="+mn-cs"/>
      </a:defRPr>
    </a:lvl3pPr>
    <a:lvl4pPr marL="1493261" algn="l" defTabSz="995507" rtl="0" eaLnBrk="1" latinLnBrk="0" hangingPunct="1">
      <a:defRPr sz="1300" kern="1200">
        <a:solidFill>
          <a:schemeClr val="tx1"/>
        </a:solidFill>
        <a:latin typeface="+mn-lt"/>
        <a:ea typeface="+mn-ea"/>
        <a:cs typeface="+mn-cs"/>
      </a:defRPr>
    </a:lvl4pPr>
    <a:lvl5pPr marL="1991015" algn="l" defTabSz="995507" rtl="0" eaLnBrk="1" latinLnBrk="0" hangingPunct="1">
      <a:defRPr sz="1300" kern="1200">
        <a:solidFill>
          <a:schemeClr val="tx1"/>
        </a:solidFill>
        <a:latin typeface="+mn-lt"/>
        <a:ea typeface="+mn-ea"/>
        <a:cs typeface="+mn-cs"/>
      </a:defRPr>
    </a:lvl5pPr>
    <a:lvl6pPr marL="2488768" algn="l" defTabSz="995507" rtl="0" eaLnBrk="1" latinLnBrk="0" hangingPunct="1">
      <a:defRPr sz="1300" kern="1200">
        <a:solidFill>
          <a:schemeClr val="tx1"/>
        </a:solidFill>
        <a:latin typeface="+mn-lt"/>
        <a:ea typeface="+mn-ea"/>
        <a:cs typeface="+mn-cs"/>
      </a:defRPr>
    </a:lvl6pPr>
    <a:lvl7pPr marL="2986522" algn="l" defTabSz="995507" rtl="0" eaLnBrk="1" latinLnBrk="0" hangingPunct="1">
      <a:defRPr sz="1300" kern="1200">
        <a:solidFill>
          <a:schemeClr val="tx1"/>
        </a:solidFill>
        <a:latin typeface="+mn-lt"/>
        <a:ea typeface="+mn-ea"/>
        <a:cs typeface="+mn-cs"/>
      </a:defRPr>
    </a:lvl7pPr>
    <a:lvl8pPr marL="3484275" algn="l" defTabSz="995507" rtl="0" eaLnBrk="1" latinLnBrk="0" hangingPunct="1">
      <a:defRPr sz="1300" kern="1200">
        <a:solidFill>
          <a:schemeClr val="tx1"/>
        </a:solidFill>
        <a:latin typeface="+mn-lt"/>
        <a:ea typeface="+mn-ea"/>
        <a:cs typeface="+mn-cs"/>
      </a:defRPr>
    </a:lvl8pPr>
    <a:lvl9pPr marL="3982029" algn="l" defTabSz="995507"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82800" y="744538"/>
            <a:ext cx="2632075"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CD63A34-3BD2-43B4-9680-46C40BAB18FF}" type="slidenum">
              <a:rPr lang="de-DE" smtClean="0"/>
              <a:t>1</a:t>
            </a:fld>
            <a:endParaRPr lang="de-DE" dirty="0"/>
          </a:p>
        </p:txBody>
      </p:sp>
    </p:spTree>
    <p:extLst>
      <p:ext uri="{BB962C8B-B14F-4D97-AF65-F5344CB8AC3E}">
        <p14:creationId xmlns:p14="http://schemas.microsoft.com/office/powerpoint/2010/main" val="1770189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749425" y="-28575"/>
            <a:ext cx="3308350" cy="46767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CD63A34-3BD2-43B4-9680-46C40BAB18FF}" type="slidenum">
              <a:rPr lang="de-DE" smtClean="0"/>
              <a:t>2</a:t>
            </a:fld>
            <a:endParaRPr lang="de-DE" dirty="0"/>
          </a:p>
        </p:txBody>
      </p:sp>
    </p:spTree>
    <p:extLst>
      <p:ext uri="{BB962C8B-B14F-4D97-AF65-F5344CB8AC3E}">
        <p14:creationId xmlns:p14="http://schemas.microsoft.com/office/powerpoint/2010/main" val="1996915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82800" y="744538"/>
            <a:ext cx="2632075" cy="3722687"/>
          </a:xfrm>
        </p:spPr>
      </p:sp>
      <p:sp>
        <p:nvSpPr>
          <p:cNvPr id="3" name="Notizenplatzhalter 2"/>
          <p:cNvSpPr>
            <a:spLocks noGrp="1"/>
          </p:cNvSpPr>
          <p:nvPr>
            <p:ph type="body" idx="1"/>
          </p:nvPr>
        </p:nvSpPr>
        <p:spPr/>
        <p:txBody>
          <a:bodyPr/>
          <a:lstStyle/>
          <a:p>
            <a:r>
              <a:rPr lang="de-DE" dirty="0"/>
              <a:t>Hier</a:t>
            </a:r>
            <a:r>
              <a:rPr lang="de-DE" baseline="0" dirty="0"/>
              <a:t> können wir auch unterschiedliche Masterfolien bauen, die je nach Anzahl der Bilder mit dem entsprechenden Layout wählbar sind. </a:t>
            </a:r>
            <a:endParaRPr lang="de-DE" dirty="0"/>
          </a:p>
        </p:txBody>
      </p:sp>
      <p:sp>
        <p:nvSpPr>
          <p:cNvPr id="4" name="Foliennummernplatzhalter 3"/>
          <p:cNvSpPr>
            <a:spLocks noGrp="1"/>
          </p:cNvSpPr>
          <p:nvPr>
            <p:ph type="sldNum" sz="quarter" idx="10"/>
          </p:nvPr>
        </p:nvSpPr>
        <p:spPr/>
        <p:txBody>
          <a:bodyPr/>
          <a:lstStyle/>
          <a:p>
            <a:fld id="{FCD63A34-3BD2-43B4-9680-46C40BAB18FF}" type="slidenum">
              <a:rPr lang="de-DE" smtClean="0"/>
              <a:t>4</a:t>
            </a:fld>
            <a:endParaRPr lang="de-DE" dirty="0"/>
          </a:p>
        </p:txBody>
      </p:sp>
    </p:spTree>
    <p:extLst>
      <p:ext uri="{BB962C8B-B14F-4D97-AF65-F5344CB8AC3E}">
        <p14:creationId xmlns:p14="http://schemas.microsoft.com/office/powerpoint/2010/main" val="3113373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82800" y="744538"/>
            <a:ext cx="2632075" cy="3722687"/>
          </a:xfrm>
        </p:spPr>
      </p:sp>
      <p:sp>
        <p:nvSpPr>
          <p:cNvPr id="3" name="Notizenplatzhalter 2"/>
          <p:cNvSpPr>
            <a:spLocks noGrp="1"/>
          </p:cNvSpPr>
          <p:nvPr>
            <p:ph type="body" idx="1"/>
          </p:nvPr>
        </p:nvSpPr>
        <p:spPr/>
        <p:txBody>
          <a:bodyPr/>
          <a:lstStyle/>
          <a:p>
            <a:r>
              <a:rPr lang="de-DE" dirty="0"/>
              <a:t>Frage an die Agentur: kann man eine Verknüpfung zu Google </a:t>
            </a:r>
            <a:r>
              <a:rPr lang="de-DE" dirty="0" err="1"/>
              <a:t>Maps</a:t>
            </a:r>
            <a:r>
              <a:rPr lang="de-DE" dirty="0"/>
              <a:t> herstellen?</a:t>
            </a:r>
            <a:r>
              <a:rPr lang="de-DE" baseline="0" dirty="0"/>
              <a:t> Bzw. wie vereinfachen wir das Einfügen eines Karten-Screenshots so weit wie möglich?</a:t>
            </a:r>
            <a:endParaRPr lang="de-DE" dirty="0"/>
          </a:p>
        </p:txBody>
      </p:sp>
      <p:sp>
        <p:nvSpPr>
          <p:cNvPr id="4" name="Foliennummernplatzhalter 3"/>
          <p:cNvSpPr>
            <a:spLocks noGrp="1"/>
          </p:cNvSpPr>
          <p:nvPr>
            <p:ph type="sldNum" sz="quarter" idx="10"/>
          </p:nvPr>
        </p:nvSpPr>
        <p:spPr/>
        <p:txBody>
          <a:bodyPr/>
          <a:lstStyle/>
          <a:p>
            <a:fld id="{FCD63A34-3BD2-43B4-9680-46C40BAB18FF}" type="slidenum">
              <a:rPr lang="de-DE" smtClean="0"/>
              <a:t>5</a:t>
            </a:fld>
            <a:endParaRPr lang="de-DE" dirty="0"/>
          </a:p>
        </p:txBody>
      </p:sp>
    </p:spTree>
    <p:extLst>
      <p:ext uri="{BB962C8B-B14F-4D97-AF65-F5344CB8AC3E}">
        <p14:creationId xmlns:p14="http://schemas.microsoft.com/office/powerpoint/2010/main" val="479939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888724" eaLnBrk="0" hangingPunct="0">
              <a:defRPr sz="1700" u="sng">
                <a:solidFill>
                  <a:srgbClr val="000000"/>
                </a:solidFill>
                <a:latin typeface="Arial" charset="0"/>
                <a:sym typeface="Arial" charset="0"/>
              </a:defRPr>
            </a:lvl1pPr>
            <a:lvl2pPr marL="750763" indent="-288756" defTabSz="888724" eaLnBrk="0" hangingPunct="0">
              <a:defRPr sz="1700" u="sng">
                <a:solidFill>
                  <a:srgbClr val="000000"/>
                </a:solidFill>
                <a:latin typeface="Arial" charset="0"/>
                <a:sym typeface="Arial" charset="0"/>
              </a:defRPr>
            </a:lvl2pPr>
            <a:lvl3pPr marL="1155020" indent="-231004" defTabSz="888724" eaLnBrk="0" hangingPunct="0">
              <a:defRPr sz="1700" u="sng">
                <a:solidFill>
                  <a:srgbClr val="000000"/>
                </a:solidFill>
                <a:latin typeface="Arial" charset="0"/>
                <a:sym typeface="Arial" charset="0"/>
              </a:defRPr>
            </a:lvl3pPr>
            <a:lvl4pPr marL="1617028" indent="-231004" defTabSz="888724" eaLnBrk="0" hangingPunct="0">
              <a:defRPr sz="1700" u="sng">
                <a:solidFill>
                  <a:srgbClr val="000000"/>
                </a:solidFill>
                <a:latin typeface="Arial" charset="0"/>
                <a:sym typeface="Arial" charset="0"/>
              </a:defRPr>
            </a:lvl4pPr>
            <a:lvl5pPr marL="2079036" indent="-231004" defTabSz="888724" eaLnBrk="0" hangingPunct="0">
              <a:defRPr sz="1700" u="sng">
                <a:solidFill>
                  <a:srgbClr val="000000"/>
                </a:solidFill>
                <a:latin typeface="Arial" charset="0"/>
                <a:sym typeface="Arial" charset="0"/>
              </a:defRPr>
            </a:lvl5pPr>
            <a:lvl6pPr marL="2541043" indent="-231004" defTabSz="888724" eaLnBrk="0" fontAlgn="base" hangingPunct="0">
              <a:spcBef>
                <a:spcPct val="0"/>
              </a:spcBef>
              <a:spcAft>
                <a:spcPct val="0"/>
              </a:spcAft>
              <a:defRPr sz="1700" u="sng">
                <a:solidFill>
                  <a:srgbClr val="000000"/>
                </a:solidFill>
                <a:latin typeface="Arial" charset="0"/>
                <a:sym typeface="Arial" charset="0"/>
              </a:defRPr>
            </a:lvl6pPr>
            <a:lvl7pPr marL="3003052" indent="-231004" defTabSz="888724" eaLnBrk="0" fontAlgn="base" hangingPunct="0">
              <a:spcBef>
                <a:spcPct val="0"/>
              </a:spcBef>
              <a:spcAft>
                <a:spcPct val="0"/>
              </a:spcAft>
              <a:defRPr sz="1700" u="sng">
                <a:solidFill>
                  <a:srgbClr val="000000"/>
                </a:solidFill>
                <a:latin typeface="Arial" charset="0"/>
                <a:sym typeface="Arial" charset="0"/>
              </a:defRPr>
            </a:lvl7pPr>
            <a:lvl8pPr marL="3465058" indent="-231004" defTabSz="888724" eaLnBrk="0" fontAlgn="base" hangingPunct="0">
              <a:spcBef>
                <a:spcPct val="0"/>
              </a:spcBef>
              <a:spcAft>
                <a:spcPct val="0"/>
              </a:spcAft>
              <a:defRPr sz="1700" u="sng">
                <a:solidFill>
                  <a:srgbClr val="000000"/>
                </a:solidFill>
                <a:latin typeface="Arial" charset="0"/>
                <a:sym typeface="Arial" charset="0"/>
              </a:defRPr>
            </a:lvl8pPr>
            <a:lvl9pPr marL="3927067" indent="-231004" defTabSz="888724" eaLnBrk="0" fontAlgn="base" hangingPunct="0">
              <a:spcBef>
                <a:spcPct val="0"/>
              </a:spcBef>
              <a:spcAft>
                <a:spcPct val="0"/>
              </a:spcAft>
              <a:defRPr sz="1700" u="sng">
                <a:solidFill>
                  <a:srgbClr val="000000"/>
                </a:solidFill>
                <a:latin typeface="Arial" charset="0"/>
                <a:sym typeface="Arial" charset="0"/>
              </a:defRPr>
            </a:lvl9pPr>
          </a:lstStyle>
          <a:p>
            <a:pPr eaLnBrk="1" hangingPunct="1"/>
            <a:fld id="{E2C40F88-5A76-47F2-9A7D-3B7353F11EE7}" type="slidenum">
              <a:rPr lang="de-DE" sz="1200" u="none">
                <a:solidFill>
                  <a:schemeClr val="tx1"/>
                </a:solidFill>
              </a:rPr>
              <a:pPr eaLnBrk="1" hangingPunct="1"/>
              <a:t>8</a:t>
            </a:fld>
            <a:endParaRPr lang="de-DE" sz="1200" u="none" dirty="0">
              <a:solidFill>
                <a:schemeClr val="tx1"/>
              </a:solidFill>
            </a:endParaRPr>
          </a:p>
        </p:txBody>
      </p:sp>
      <p:sp>
        <p:nvSpPr>
          <p:cNvPr id="81923" name="Rectangle 2"/>
          <p:cNvSpPr>
            <a:spLocks noGrp="1" noRot="1" noChangeAspect="1" noChangeArrowheads="1" noTextEdit="1"/>
          </p:cNvSpPr>
          <p:nvPr>
            <p:ph type="sldImg"/>
          </p:nvPr>
        </p:nvSpPr>
        <p:spPr>
          <a:xfrm>
            <a:off x="2082800" y="742950"/>
            <a:ext cx="2632075" cy="3724275"/>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solidFill>
          <a:schemeClr val="bg2"/>
        </a:solidFill>
        <a:effectLst/>
      </p:bgPr>
    </p:bg>
    <p:spTree>
      <p:nvGrpSpPr>
        <p:cNvPr id="1" name=""/>
        <p:cNvGrpSpPr/>
        <p:nvPr/>
      </p:nvGrpSpPr>
      <p:grpSpPr>
        <a:xfrm>
          <a:off x="0" y="0"/>
          <a:ext cx="0" cy="0"/>
          <a:chOff x="0" y="0"/>
          <a:chExt cx="0" cy="0"/>
        </a:xfrm>
      </p:grpSpPr>
      <p:sp>
        <p:nvSpPr>
          <p:cNvPr id="7" name="Rechteck 6"/>
          <p:cNvSpPr/>
          <p:nvPr userDrawn="1"/>
        </p:nvSpPr>
        <p:spPr>
          <a:xfrm>
            <a:off x="0" y="0"/>
            <a:ext cx="7562850" cy="100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Bild 8" descr="Logo_Gesamt_Wir_Bewegen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95624" y="365855"/>
            <a:ext cx="2242185" cy="405130"/>
          </a:xfrm>
          <a:prstGeom prst="rect">
            <a:avLst/>
          </a:prstGeom>
        </p:spPr>
      </p:pic>
    </p:spTree>
    <p:extLst>
      <p:ext uri="{BB962C8B-B14F-4D97-AF65-F5344CB8AC3E}">
        <p14:creationId xmlns:p14="http://schemas.microsoft.com/office/powerpoint/2010/main" val="3057655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chemeClr val="bg2"/>
        </a:solidFill>
        <a:effectLst/>
      </p:bgPr>
    </p:bg>
    <p:spTree>
      <p:nvGrpSpPr>
        <p:cNvPr id="1" name=""/>
        <p:cNvGrpSpPr/>
        <p:nvPr/>
      </p:nvGrpSpPr>
      <p:grpSpPr>
        <a:xfrm>
          <a:off x="0" y="0"/>
          <a:ext cx="0" cy="0"/>
          <a:chOff x="0" y="0"/>
          <a:chExt cx="0" cy="0"/>
        </a:xfrm>
      </p:grpSpPr>
      <p:sp>
        <p:nvSpPr>
          <p:cNvPr id="8" name="Rechteck 7"/>
          <p:cNvSpPr/>
          <p:nvPr userDrawn="1"/>
        </p:nvSpPr>
        <p:spPr>
          <a:xfrm>
            <a:off x="0" y="0"/>
            <a:ext cx="7562850" cy="100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540000" y="159743"/>
            <a:ext cx="6480000" cy="702000"/>
          </a:xfrm>
        </p:spPr>
        <p:txBody>
          <a:bodyPr/>
          <a:lstStyle>
            <a:lvl1pPr>
              <a:defRPr>
                <a:solidFill>
                  <a:schemeClr val="accent1"/>
                </a:solidFill>
              </a:defRPr>
            </a:lvl1pPr>
          </a:lstStyle>
          <a:p>
            <a:r>
              <a:rPr lang="de-DE"/>
              <a:t>Titelmasterformat durch Klicken bearbeiten</a:t>
            </a:r>
          </a:p>
        </p:txBody>
      </p:sp>
      <p:sp>
        <p:nvSpPr>
          <p:cNvPr id="3" name="Inhaltsplatzhalter 2"/>
          <p:cNvSpPr>
            <a:spLocks noGrp="1"/>
          </p:cNvSpPr>
          <p:nvPr>
            <p:ph idx="1"/>
          </p:nvPr>
        </p:nvSpPr>
        <p:spPr>
          <a:xfrm>
            <a:off x="540000" y="1368000"/>
            <a:ext cx="5400000" cy="81641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pic>
        <p:nvPicPr>
          <p:cNvPr id="7" name="Bild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49462" y="9719997"/>
            <a:ext cx="506730" cy="506730"/>
          </a:xfrm>
          <a:prstGeom prst="rect">
            <a:avLst/>
          </a:prstGeom>
        </p:spPr>
      </p:pic>
    </p:spTree>
    <p:extLst>
      <p:ext uri="{BB962C8B-B14F-4D97-AF65-F5344CB8AC3E}">
        <p14:creationId xmlns:p14="http://schemas.microsoft.com/office/powerpoint/2010/main" val="219946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bg>
      <p:bgPr>
        <a:solidFill>
          <a:schemeClr val="bg2"/>
        </a:solidFill>
        <a:effectLst/>
      </p:bgPr>
    </p:bg>
    <p:spTree>
      <p:nvGrpSpPr>
        <p:cNvPr id="1" name=""/>
        <p:cNvGrpSpPr/>
        <p:nvPr/>
      </p:nvGrpSpPr>
      <p:grpSpPr>
        <a:xfrm>
          <a:off x="0" y="0"/>
          <a:ext cx="0" cy="0"/>
          <a:chOff x="0" y="0"/>
          <a:chExt cx="0" cy="0"/>
        </a:xfrm>
      </p:grpSpPr>
      <p:sp>
        <p:nvSpPr>
          <p:cNvPr id="7" name="Rechteck 6"/>
          <p:cNvSpPr/>
          <p:nvPr userDrawn="1"/>
        </p:nvSpPr>
        <p:spPr>
          <a:xfrm>
            <a:off x="0" y="0"/>
            <a:ext cx="7562850" cy="100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p:nvPr>
        </p:nvSpPr>
        <p:spPr>
          <a:xfrm>
            <a:off x="540000" y="159743"/>
            <a:ext cx="6480000" cy="702000"/>
          </a:xfrm>
          <a:prstGeom prst="rect">
            <a:avLst/>
          </a:prstGeom>
        </p:spPr>
        <p:txBody>
          <a:bodyPr vert="horz" lIns="0" tIns="0" rIns="0" bIns="0" rtlCol="0" anchor="ctr" anchorCtr="0">
            <a:noAutofit/>
          </a:bodyPr>
          <a:lstStyle/>
          <a:p>
            <a:r>
              <a:rPr lang="de-DE"/>
              <a:t>Titelmasterformat durch Klicken bearbeiten</a:t>
            </a:r>
          </a:p>
        </p:txBody>
      </p:sp>
      <p:pic>
        <p:nvPicPr>
          <p:cNvPr id="10" name="Bild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49462" y="9719997"/>
            <a:ext cx="506730" cy="506730"/>
          </a:xfrm>
          <a:prstGeom prst="rect">
            <a:avLst/>
          </a:prstGeom>
        </p:spPr>
      </p:pic>
    </p:spTree>
    <p:extLst>
      <p:ext uri="{BB962C8B-B14F-4D97-AF65-F5344CB8AC3E}">
        <p14:creationId xmlns:p14="http://schemas.microsoft.com/office/powerpoint/2010/main" val="388327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ontaktseite">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Textfeld 5"/>
          <p:cNvSpPr txBox="1"/>
          <p:nvPr userDrawn="1"/>
        </p:nvSpPr>
        <p:spPr>
          <a:xfrm>
            <a:off x="540000" y="9088735"/>
            <a:ext cx="4897609" cy="819028"/>
          </a:xfrm>
          <a:prstGeom prst="rect">
            <a:avLst/>
          </a:prstGeom>
          <a:noFill/>
        </p:spPr>
        <p:txBody>
          <a:bodyPr wrap="square" lIns="0" tIns="0" rIns="0" bIns="0" rtlCol="0">
            <a:spAutoFit/>
          </a:bodyPr>
          <a:lstStyle/>
          <a:p>
            <a:pPr>
              <a:lnSpc>
                <a:spcPts val="800"/>
              </a:lnSpc>
            </a:pPr>
            <a:r>
              <a:rPr lang="de-DE" sz="600" dirty="0">
                <a:solidFill>
                  <a:schemeClr val="bg1"/>
                </a:solidFill>
                <a:latin typeface="Century Gothic" panose="020B0502020202020204" pitchFamily="34" charset="0"/>
              </a:rPr>
              <a:t>Die Sprinkenhof GmbH übernimmt keinerlei Gewähr für die Aktualität, Korrektheit, Vollständigkeit oder Qualität der bereitgestellten Informationen. Haftungsansprüche gegen die Sprinkenhof GmbH , welche sich auf Schäden materieller oder ideeller Art beziehen, die durch die Nutzung oder Nichtnutzung der dargebotenen Informationen bzw. durch die Nutzung fehlerhafter und unvollständiger Informationen verursacht wurden, sind grundsätzlich ausgeschlossen, sofern seitens der Sprinkenhof GmbH kein nachweislich vorsätzliches oder grob fahrlässiges Verschulden vorliegt.</a:t>
            </a:r>
          </a:p>
          <a:p>
            <a:pPr>
              <a:lnSpc>
                <a:spcPts val="800"/>
              </a:lnSpc>
            </a:pPr>
            <a:r>
              <a:rPr lang="de-DE" sz="600" dirty="0">
                <a:solidFill>
                  <a:schemeClr val="bg1"/>
                </a:solidFill>
                <a:latin typeface="Century Gothic" panose="020B0502020202020204" pitchFamily="34" charset="0"/>
              </a:rPr>
              <a:t>Alle Angebote sind freibleibend und unverbindlich. Die Sprinkenhof GmbH behält es sich ausdrücklich vor, Teile der Seiten oder das gesamte Angebot ohne gesonderte Ankündigung zu verändern, zu ergänzen, zu löschen oder die Veröffentlichung zeitweise oder endgültig einzustellen.</a:t>
            </a:r>
          </a:p>
        </p:txBody>
      </p:sp>
      <p:sp>
        <p:nvSpPr>
          <p:cNvPr id="7" name="Textfeld 6"/>
          <p:cNvSpPr txBox="1"/>
          <p:nvPr userDrawn="1"/>
        </p:nvSpPr>
        <p:spPr>
          <a:xfrm>
            <a:off x="541065" y="1440000"/>
            <a:ext cx="6448185" cy="459100"/>
          </a:xfrm>
          <a:prstGeom prst="rect">
            <a:avLst/>
          </a:prstGeom>
          <a:noFill/>
        </p:spPr>
        <p:txBody>
          <a:bodyPr wrap="square" lIns="0" tIns="0" rIns="0" bIns="0" rtlCol="0">
            <a:spAutoFit/>
          </a:bodyPr>
          <a:lstStyle/>
          <a:p>
            <a:pPr>
              <a:lnSpc>
                <a:spcPts val="1800"/>
              </a:lnSpc>
            </a:pPr>
            <a:r>
              <a:rPr lang="de-DE" sz="1400" b="1" dirty="0">
                <a:solidFill>
                  <a:schemeClr val="bg1"/>
                </a:solidFill>
                <a:latin typeface="Century Gothic" panose="020B0502020202020204" pitchFamily="34" charset="0"/>
              </a:rPr>
              <a:t>Zögern Sie nicht, uns anzusprechen! </a:t>
            </a:r>
          </a:p>
          <a:p>
            <a:pPr>
              <a:lnSpc>
                <a:spcPts val="1800"/>
              </a:lnSpc>
            </a:pPr>
            <a:r>
              <a:rPr lang="de-DE" sz="1400" b="1" dirty="0">
                <a:solidFill>
                  <a:schemeClr val="bg1"/>
                </a:solidFill>
                <a:latin typeface="Century Gothic" panose="020B0502020202020204" pitchFamily="34" charset="0"/>
              </a:rPr>
              <a:t>Wir stehen bei Fragen gern zur Verfügung.</a:t>
            </a:r>
          </a:p>
        </p:txBody>
      </p:sp>
      <p:cxnSp>
        <p:nvCxnSpPr>
          <p:cNvPr id="8" name="Gerade Verbindung 7"/>
          <p:cNvCxnSpPr/>
          <p:nvPr userDrawn="1"/>
        </p:nvCxnSpPr>
        <p:spPr>
          <a:xfrm>
            <a:off x="541065" y="2160080"/>
            <a:ext cx="648072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Rectangle 3">
            <a:extLst>
              <a:ext uri="{FF2B5EF4-FFF2-40B4-BE49-F238E27FC236}">
                <a16:creationId xmlns:a16="http://schemas.microsoft.com/office/drawing/2014/main" id="{0E2DDA35-4333-9C4D-B01E-449109EA564E}"/>
              </a:ext>
            </a:extLst>
          </p:cNvPr>
          <p:cNvSpPr>
            <a:spLocks/>
          </p:cNvSpPr>
          <p:nvPr userDrawn="1"/>
        </p:nvSpPr>
        <p:spPr bwMode="auto">
          <a:xfrm>
            <a:off x="540000" y="10186856"/>
            <a:ext cx="6696744" cy="200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marL="21426" defTabSz="503507">
              <a:lnSpc>
                <a:spcPts val="600"/>
              </a:lnSpc>
              <a:spcBef>
                <a:spcPts val="300"/>
              </a:spcBef>
            </a:pPr>
            <a:r>
              <a:rPr lang="en-US" sz="700" b="1" spc="15" dirty="0">
                <a:solidFill>
                  <a:schemeClr val="bg1"/>
                </a:solidFill>
                <a:latin typeface="Century Gothic"/>
                <a:cs typeface="Century Gothic"/>
                <a:sym typeface="ITC Officina Sans Book" charset="0"/>
              </a:rPr>
              <a:t>Sprinkenhof GmbH  </a:t>
            </a:r>
            <a:r>
              <a:rPr lang="en-US" sz="700" spc="15" dirty="0">
                <a:solidFill>
                  <a:schemeClr val="bg1"/>
                </a:solidFill>
                <a:latin typeface="Century Gothic"/>
                <a:cs typeface="Century Gothic"/>
                <a:sym typeface="ITC Officina Sans Book" charset="0"/>
              </a:rPr>
              <a:t>|  </a:t>
            </a:r>
            <a:r>
              <a:rPr lang="en-US" sz="700" spc="15" dirty="0" err="1">
                <a:solidFill>
                  <a:schemeClr val="bg1"/>
                </a:solidFill>
                <a:latin typeface="Century Gothic"/>
                <a:cs typeface="Century Gothic"/>
                <a:sym typeface="ITC Officina Sans Book" charset="0"/>
              </a:rPr>
              <a:t>Burchardstraße</a:t>
            </a:r>
            <a:r>
              <a:rPr lang="en-US" sz="700" spc="15" dirty="0">
                <a:solidFill>
                  <a:schemeClr val="bg1"/>
                </a:solidFill>
                <a:latin typeface="Century Gothic"/>
                <a:cs typeface="Century Gothic"/>
                <a:sym typeface="ITC Officina Sans Book" charset="0"/>
              </a:rPr>
              <a:t> 8  |  20095 Hamburg  |  </a:t>
            </a:r>
            <a:r>
              <a:rPr lang="de-DE" sz="700" spc="15" dirty="0">
                <a:solidFill>
                  <a:schemeClr val="bg1"/>
                </a:solidFill>
                <a:latin typeface="Century Gothic"/>
                <a:cs typeface="Century Gothic"/>
              </a:rPr>
              <a:t>Fon </a:t>
            </a:r>
            <a:r>
              <a:rPr lang="en-US" sz="700" spc="15" dirty="0">
                <a:solidFill>
                  <a:schemeClr val="bg1"/>
                </a:solidFill>
                <a:latin typeface="Century Gothic"/>
                <a:cs typeface="Century Gothic"/>
                <a:sym typeface="ITC Officina Sans Book" charset="0"/>
              </a:rPr>
              <a:t>040 33954–0  |  Fax 040 330754  |  </a:t>
            </a:r>
            <a:r>
              <a:rPr lang="en-US" sz="700" spc="15" dirty="0" err="1">
                <a:solidFill>
                  <a:schemeClr val="bg1"/>
                </a:solidFill>
                <a:latin typeface="Century Gothic"/>
                <a:cs typeface="Century Gothic"/>
                <a:sym typeface="ITC Officina Sans Book" charset="0"/>
              </a:rPr>
              <a:t>info@sprinkenhof.de</a:t>
            </a:r>
            <a:r>
              <a:rPr lang="en-US" sz="700" spc="15" baseline="0" dirty="0">
                <a:solidFill>
                  <a:schemeClr val="bg1"/>
                </a:solidFill>
                <a:latin typeface="Century Gothic"/>
                <a:cs typeface="Century Gothic"/>
                <a:sym typeface="ITC Officina Sans Book" charset="0"/>
              </a:rPr>
              <a:t>  |  </a:t>
            </a:r>
            <a:r>
              <a:rPr lang="en-US" sz="700" spc="15" dirty="0" err="1">
                <a:solidFill>
                  <a:schemeClr val="bg1"/>
                </a:solidFill>
                <a:latin typeface="Century Gothic"/>
                <a:cs typeface="Century Gothic"/>
                <a:sym typeface="ITC Officina Sans Book" charset="0"/>
              </a:rPr>
              <a:t>www.sprinkenhof.de</a:t>
            </a:r>
            <a:endParaRPr lang="en-US" sz="700" spc="15" dirty="0">
              <a:solidFill>
                <a:schemeClr val="bg1"/>
              </a:solidFill>
              <a:latin typeface="Century Gothic"/>
              <a:cs typeface="Century Gothic"/>
              <a:sym typeface="ITC Officina Sans Book" charset="0"/>
            </a:endParaRPr>
          </a:p>
        </p:txBody>
      </p:sp>
      <p:pic>
        <p:nvPicPr>
          <p:cNvPr id="12" name="Bild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49462" y="9230077"/>
            <a:ext cx="506730" cy="506730"/>
          </a:xfrm>
          <a:prstGeom prst="rect">
            <a:avLst/>
          </a:prstGeom>
        </p:spPr>
      </p:pic>
    </p:spTree>
    <p:extLst>
      <p:ext uri="{BB962C8B-B14F-4D97-AF65-F5344CB8AC3E}">
        <p14:creationId xmlns:p14="http://schemas.microsoft.com/office/powerpoint/2010/main" val="2786639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eere Se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133344"/>
      </p:ext>
    </p:extLst>
  </p:cSld>
  <p:clrMapOvr>
    <a:masterClrMapping/>
  </p:clrMapOvr>
  <p:transition spd="slow"/>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540000" y="1368000"/>
            <a:ext cx="5040000" cy="7920000"/>
          </a:xfrm>
          <a:prstGeom prst="rect">
            <a:avLst/>
          </a:prstGeom>
        </p:spPr>
        <p:txBody>
          <a:bodyPr vert="horz" lIns="0" tIns="0" rIns="0" bIns="0" rtlCol="0">
            <a:no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4"/>
          </p:nvPr>
        </p:nvSpPr>
        <p:spPr>
          <a:xfrm>
            <a:off x="5760000" y="9906790"/>
            <a:ext cx="1260609" cy="569070"/>
          </a:xfrm>
          <a:prstGeom prst="rect">
            <a:avLst/>
          </a:prstGeom>
        </p:spPr>
        <p:txBody>
          <a:bodyPr vert="horz" lIns="99551" tIns="49775" rIns="99551" bIns="49775" rtlCol="0" anchor="ctr"/>
          <a:lstStyle>
            <a:lvl1pPr algn="r">
              <a:defRPr sz="1000">
                <a:solidFill>
                  <a:schemeClr val="tx1"/>
                </a:solidFill>
              </a:defRPr>
            </a:lvl1pPr>
          </a:lstStyle>
          <a:p>
            <a:fld id="{91D02451-01B8-436E-A30A-B20DF7D0CBAE}" type="slidenum">
              <a:rPr lang="de-DE" smtClean="0"/>
              <a:pPr/>
              <a:t>‹Nr.›</a:t>
            </a:fld>
            <a:endParaRPr lang="de-DE" dirty="0"/>
          </a:p>
        </p:txBody>
      </p:sp>
      <p:sp>
        <p:nvSpPr>
          <p:cNvPr id="7" name="Rechteck 6"/>
          <p:cNvSpPr/>
          <p:nvPr userDrawn="1"/>
        </p:nvSpPr>
        <p:spPr>
          <a:xfrm>
            <a:off x="0" y="0"/>
            <a:ext cx="7562850" cy="100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platzhalter 1"/>
          <p:cNvSpPr>
            <a:spLocks noGrp="1"/>
          </p:cNvSpPr>
          <p:nvPr>
            <p:ph type="title"/>
          </p:nvPr>
        </p:nvSpPr>
        <p:spPr>
          <a:xfrm>
            <a:off x="540000" y="159743"/>
            <a:ext cx="6480000" cy="702000"/>
          </a:xfrm>
          <a:prstGeom prst="rect">
            <a:avLst/>
          </a:prstGeom>
        </p:spPr>
        <p:txBody>
          <a:bodyPr vert="horz" lIns="0" tIns="0" rIns="0" bIns="0" rtlCol="0" anchor="ctr" anchorCtr="0">
            <a:noAutofit/>
          </a:bodyPr>
          <a:lstStyle/>
          <a:p>
            <a:r>
              <a:rPr lang="de-DE"/>
              <a:t>Titelmasterformat durch Klicken bearbeiten</a:t>
            </a:r>
          </a:p>
        </p:txBody>
      </p:sp>
    </p:spTree>
    <p:extLst>
      <p:ext uri="{BB962C8B-B14F-4D97-AF65-F5344CB8AC3E}">
        <p14:creationId xmlns:p14="http://schemas.microsoft.com/office/powerpoint/2010/main" val="698641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Lst>
  <p:txStyles>
    <p:titleStyle>
      <a:lvl1pPr algn="l" defTabSz="746574" rtl="0" eaLnBrk="1" latinLnBrk="0" hangingPunct="1">
        <a:lnSpc>
          <a:spcPts val="2600"/>
        </a:lnSpc>
        <a:spcBef>
          <a:spcPct val="0"/>
        </a:spcBef>
        <a:buNone/>
        <a:defRPr sz="2400" b="1" i="0" kern="1200">
          <a:solidFill>
            <a:schemeClr val="accent1"/>
          </a:solidFill>
          <a:latin typeface="Century Gothic"/>
          <a:ea typeface="+mj-ea"/>
          <a:cs typeface="Century Gothic"/>
        </a:defRPr>
      </a:lvl1pPr>
    </p:titleStyle>
    <p:bodyStyle>
      <a:lvl1pPr marL="179388" indent="-179388"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1pPr>
      <a:lvl2pPr marL="357188" indent="-177800"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2pPr>
      <a:lvl3pPr marL="536575" indent="-179388"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3pPr>
      <a:lvl4pPr marL="714375" indent="-177800"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4pPr>
      <a:lvl5pPr marL="900113" indent="-185738"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5pPr>
      <a:lvl6pPr marL="2053081"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426368"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799655"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172943"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p:bodyStyle>
    <p:otherStyle>
      <a:defPPr>
        <a:defRPr lang="de-DE"/>
      </a:defPPr>
      <a:lvl1pPr marL="0" algn="l" defTabSz="746574" rtl="0" eaLnBrk="1" latinLnBrk="0" hangingPunct="1">
        <a:defRPr sz="1500" kern="1200">
          <a:solidFill>
            <a:schemeClr val="tx1"/>
          </a:solidFill>
          <a:latin typeface="+mn-lt"/>
          <a:ea typeface="+mn-ea"/>
          <a:cs typeface="+mn-cs"/>
        </a:defRPr>
      </a:lvl1pPr>
      <a:lvl2pPr marL="373288" algn="l" defTabSz="746574" rtl="0" eaLnBrk="1" latinLnBrk="0" hangingPunct="1">
        <a:defRPr sz="1500" kern="1200">
          <a:solidFill>
            <a:schemeClr val="tx1"/>
          </a:solidFill>
          <a:latin typeface="+mn-lt"/>
          <a:ea typeface="+mn-ea"/>
          <a:cs typeface="+mn-cs"/>
        </a:defRPr>
      </a:lvl2pPr>
      <a:lvl3pPr marL="746574" algn="l" defTabSz="746574" rtl="0" eaLnBrk="1" latinLnBrk="0" hangingPunct="1">
        <a:defRPr sz="1500" kern="1200">
          <a:solidFill>
            <a:schemeClr val="tx1"/>
          </a:solidFill>
          <a:latin typeface="+mn-lt"/>
          <a:ea typeface="+mn-ea"/>
          <a:cs typeface="+mn-cs"/>
        </a:defRPr>
      </a:lvl3pPr>
      <a:lvl4pPr marL="1119862" algn="l" defTabSz="746574" rtl="0" eaLnBrk="1" latinLnBrk="0" hangingPunct="1">
        <a:defRPr sz="1500" kern="1200">
          <a:solidFill>
            <a:schemeClr val="tx1"/>
          </a:solidFill>
          <a:latin typeface="+mn-lt"/>
          <a:ea typeface="+mn-ea"/>
          <a:cs typeface="+mn-cs"/>
        </a:defRPr>
      </a:lvl4pPr>
      <a:lvl5pPr marL="1493150" algn="l" defTabSz="746574" rtl="0" eaLnBrk="1" latinLnBrk="0" hangingPunct="1">
        <a:defRPr sz="1500" kern="1200">
          <a:solidFill>
            <a:schemeClr val="tx1"/>
          </a:solidFill>
          <a:latin typeface="+mn-lt"/>
          <a:ea typeface="+mn-ea"/>
          <a:cs typeface="+mn-cs"/>
        </a:defRPr>
      </a:lvl5pPr>
      <a:lvl6pPr marL="1866437" algn="l" defTabSz="746574" rtl="0" eaLnBrk="1" latinLnBrk="0" hangingPunct="1">
        <a:defRPr sz="1500" kern="1200">
          <a:solidFill>
            <a:schemeClr val="tx1"/>
          </a:solidFill>
          <a:latin typeface="+mn-lt"/>
          <a:ea typeface="+mn-ea"/>
          <a:cs typeface="+mn-cs"/>
        </a:defRPr>
      </a:lvl6pPr>
      <a:lvl7pPr marL="2239724" algn="l" defTabSz="746574" rtl="0" eaLnBrk="1" latinLnBrk="0" hangingPunct="1">
        <a:defRPr sz="1500" kern="1200">
          <a:solidFill>
            <a:schemeClr val="tx1"/>
          </a:solidFill>
          <a:latin typeface="+mn-lt"/>
          <a:ea typeface="+mn-ea"/>
          <a:cs typeface="+mn-cs"/>
        </a:defRPr>
      </a:lvl7pPr>
      <a:lvl8pPr marL="2613011" algn="l" defTabSz="746574" rtl="0" eaLnBrk="1" latinLnBrk="0" hangingPunct="1">
        <a:defRPr sz="1500" kern="1200">
          <a:solidFill>
            <a:schemeClr val="tx1"/>
          </a:solidFill>
          <a:latin typeface="+mn-lt"/>
          <a:ea typeface="+mn-ea"/>
          <a:cs typeface="+mn-cs"/>
        </a:defRPr>
      </a:lvl8pPr>
      <a:lvl9pPr marL="2986299" algn="l" defTabSz="746574"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 Id="rId9" Type="http://schemas.openxmlformats.org/officeDocument/2006/relationships/image" Target="../media/image11.emf"/></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7562850" cy="10386219"/>
          </a:xfrm>
          <a:prstGeom prst="rect">
            <a:avLst/>
          </a:prstGeom>
        </p:spPr>
      </p:pic>
      <p:sp>
        <p:nvSpPr>
          <p:cNvPr id="2" name="Rechteck 1">
            <a:extLst>
              <a:ext uri="{FF2B5EF4-FFF2-40B4-BE49-F238E27FC236}">
                <a16:creationId xmlns:a16="http://schemas.microsoft.com/office/drawing/2014/main" id="{AAA53D47-7D8F-4649-9D3C-3E4C17437796}"/>
              </a:ext>
            </a:extLst>
          </p:cNvPr>
          <p:cNvSpPr/>
          <p:nvPr/>
        </p:nvSpPr>
        <p:spPr>
          <a:xfrm>
            <a:off x="0" y="5143517"/>
            <a:ext cx="7562851" cy="5874211"/>
          </a:xfrm>
          <a:prstGeom prst="rect">
            <a:avLst/>
          </a:prstGeom>
          <a:gradFill flip="none" rotWithShape="1">
            <a:gsLst>
              <a:gs pos="13000">
                <a:schemeClr val="accent2"/>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9551" tIns="49775" rIns="99551" bIns="49775" rtlCol="0" anchor="ctr"/>
          <a:lstStyle/>
          <a:p>
            <a:pPr algn="ctr"/>
            <a:r>
              <a:rPr lang="de-DE" sz="1500"/>
              <a:t> </a:t>
            </a:r>
          </a:p>
        </p:txBody>
      </p:sp>
      <p:graphicFrame>
        <p:nvGraphicFramePr>
          <p:cNvPr id="6" name="Tabelle 5"/>
          <p:cNvGraphicFramePr>
            <a:graphicFrameLocks noGrp="1"/>
          </p:cNvGraphicFramePr>
          <p:nvPr>
            <p:extLst>
              <p:ext uri="{D42A27DB-BD31-4B8C-83A1-F6EECF244321}">
                <p14:modId xmlns:p14="http://schemas.microsoft.com/office/powerpoint/2010/main" val="3194926120"/>
              </p:ext>
            </p:extLst>
          </p:nvPr>
        </p:nvGraphicFramePr>
        <p:xfrm>
          <a:off x="618588" y="8161426"/>
          <a:ext cx="4675005" cy="1728192"/>
        </p:xfrm>
        <a:graphic>
          <a:graphicData uri="http://schemas.openxmlformats.org/drawingml/2006/table">
            <a:tbl>
              <a:tblPr bandRow="1">
                <a:tableStyleId>{5C22544A-7EE6-4342-B048-85BDC9FD1C3A}</a:tableStyleId>
              </a:tblPr>
              <a:tblGrid>
                <a:gridCol w="1306541">
                  <a:extLst>
                    <a:ext uri="{9D8B030D-6E8A-4147-A177-3AD203B41FA5}">
                      <a16:colId xmlns:a16="http://schemas.microsoft.com/office/drawing/2014/main" val="20000"/>
                    </a:ext>
                  </a:extLst>
                </a:gridCol>
                <a:gridCol w="3368464">
                  <a:extLst>
                    <a:ext uri="{9D8B030D-6E8A-4147-A177-3AD203B41FA5}">
                      <a16:colId xmlns:a16="http://schemas.microsoft.com/office/drawing/2014/main" val="20001"/>
                    </a:ext>
                  </a:extLst>
                </a:gridCol>
              </a:tblGrid>
              <a:tr h="288032">
                <a:tc>
                  <a:txBody>
                    <a:bodyPr/>
                    <a:lstStyle/>
                    <a:p>
                      <a:pPr>
                        <a:lnSpc>
                          <a:spcPts val="1400"/>
                        </a:lnSpc>
                      </a:pPr>
                      <a:r>
                        <a:rPr lang="de-DE" sz="1200" b="1" baseline="0" dirty="0">
                          <a:solidFill>
                            <a:schemeClr val="bg1"/>
                          </a:solidFill>
                          <a:latin typeface="Century Gothic"/>
                        </a:rPr>
                        <a:t>Adresse:</a:t>
                      </a:r>
                    </a:p>
                  </a:txBody>
                  <a:tcPr marL="0" marR="0" marT="36000" marB="0">
                    <a:lnL w="12700" cmpd="sng">
                      <a:noFill/>
                    </a:lnL>
                    <a:lnR w="12700" cmpd="sng">
                      <a:noFill/>
                    </a:lnR>
                    <a:lnT w="12700" cmpd="sng">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bg1"/>
                          </a:solidFill>
                          <a:latin typeface="Century Gothic"/>
                        </a:rPr>
                        <a:t>Rosenallee 11, 20097 Hamburg </a:t>
                      </a:r>
                    </a:p>
                  </a:txBody>
                  <a:tcPr marL="0" marR="0" marT="36000" marB="0">
                    <a:lnL w="12700" cmpd="sng">
                      <a:noFill/>
                    </a:lnL>
                    <a:lnR w="12700" cmpd="sng">
                      <a:noFill/>
                    </a:lnR>
                    <a:lnT w="12700" cmpd="sng">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032">
                <a:tc>
                  <a:txBody>
                    <a:bodyPr/>
                    <a:lstStyle/>
                    <a:p>
                      <a:pPr>
                        <a:lnSpc>
                          <a:spcPts val="1400"/>
                        </a:lnSpc>
                      </a:pPr>
                      <a:r>
                        <a:rPr lang="de-DE" sz="1200" b="1" baseline="0" dirty="0">
                          <a:solidFill>
                            <a:schemeClr val="bg1"/>
                          </a:solidFill>
                          <a:latin typeface="Century Gothic"/>
                        </a:rPr>
                        <a:t>Lage: </a:t>
                      </a:r>
                    </a:p>
                  </a:txBody>
                  <a:tcPr marL="0" marR="0" marT="360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bg1"/>
                          </a:solidFill>
                          <a:latin typeface="Century Gothic"/>
                        </a:rPr>
                        <a:t>4. OG, links</a:t>
                      </a:r>
                    </a:p>
                  </a:txBody>
                  <a:tcPr marL="0" marR="0" marT="36000" marB="0">
                    <a:lnL w="12700" cap="flat" cmpd="sng" algn="ctr">
                      <a:noFill/>
                      <a:prstDash val="solid"/>
                      <a:round/>
                      <a:headEnd type="none" w="med" len="med"/>
                      <a:tailEnd type="none" w="med" len="med"/>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032">
                <a:tc>
                  <a:txBody>
                    <a:bodyPr/>
                    <a:lstStyle/>
                    <a:p>
                      <a:pPr>
                        <a:lnSpc>
                          <a:spcPts val="1400"/>
                        </a:lnSpc>
                      </a:pPr>
                      <a:r>
                        <a:rPr lang="de-DE" sz="1200" b="1" baseline="0" dirty="0">
                          <a:solidFill>
                            <a:schemeClr val="bg1"/>
                          </a:solidFill>
                          <a:latin typeface="Century Gothic"/>
                        </a:rPr>
                        <a:t>Teilmarkt:</a:t>
                      </a:r>
                    </a:p>
                  </a:txBody>
                  <a:tcPr marL="0" marR="0" marT="360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bg1"/>
                          </a:solidFill>
                          <a:latin typeface="Century Gothic"/>
                        </a:rPr>
                        <a:t>Münzviertel / Hammerbrook</a:t>
                      </a:r>
                    </a:p>
                  </a:txBody>
                  <a:tcPr marL="0" marR="0" marT="36000" marB="0">
                    <a:lnL w="12700" cap="flat" cmpd="sng" algn="ctr">
                      <a:noFill/>
                      <a:prstDash val="solid"/>
                      <a:round/>
                      <a:headEnd type="none" w="med" len="med"/>
                      <a:tailEnd type="none" w="med" len="med"/>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8032">
                <a:tc>
                  <a:txBody>
                    <a:bodyPr/>
                    <a:lstStyle/>
                    <a:p>
                      <a:pPr>
                        <a:lnSpc>
                          <a:spcPts val="1400"/>
                        </a:lnSpc>
                      </a:pPr>
                      <a:r>
                        <a:rPr lang="de-DE" sz="1200" b="1" baseline="0" dirty="0">
                          <a:solidFill>
                            <a:schemeClr val="bg1"/>
                          </a:solidFill>
                          <a:latin typeface="Century Gothic"/>
                        </a:rPr>
                        <a:t>Lagequalität:</a:t>
                      </a:r>
                    </a:p>
                  </a:txBody>
                  <a:tcPr marL="0" marR="0" marT="36000" marB="0">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46574" rtl="0" eaLnBrk="1" fontAlgn="auto" latinLnBrk="0" hangingPunct="1">
                        <a:lnSpc>
                          <a:spcPts val="1400"/>
                        </a:lnSpc>
                        <a:spcBef>
                          <a:spcPts val="0"/>
                        </a:spcBef>
                        <a:spcAft>
                          <a:spcPts val="0"/>
                        </a:spcAft>
                        <a:buClrTx/>
                        <a:buSzTx/>
                        <a:buFontTx/>
                        <a:buNone/>
                        <a:tabLst/>
                        <a:defRPr/>
                      </a:pPr>
                      <a:r>
                        <a:rPr lang="de-DE" sz="1200" baseline="0" dirty="0">
                          <a:solidFill>
                            <a:schemeClr val="bg1"/>
                          </a:solidFill>
                          <a:latin typeface="Century Gothic"/>
                        </a:rPr>
                        <a:t>gute B-Lage</a:t>
                      </a:r>
                    </a:p>
                  </a:txBody>
                  <a:tcPr marL="0" marR="0" marT="36000" marB="0">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8032">
                <a:tc>
                  <a:txBody>
                    <a:bodyPr/>
                    <a:lstStyle/>
                    <a:p>
                      <a:pPr>
                        <a:lnSpc>
                          <a:spcPts val="1400"/>
                        </a:lnSpc>
                      </a:pPr>
                      <a:r>
                        <a:rPr lang="de-DE" sz="1200" b="1" baseline="0" dirty="0">
                          <a:solidFill>
                            <a:schemeClr val="bg1"/>
                          </a:solidFill>
                          <a:latin typeface="Century Gothic"/>
                        </a:rPr>
                        <a:t>Fläche:</a:t>
                      </a:r>
                    </a:p>
                  </a:txBody>
                  <a:tcPr marL="0" marR="0" marT="36000" marB="0">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46574" rtl="0" eaLnBrk="1" fontAlgn="auto" latinLnBrk="0" hangingPunct="1">
                        <a:lnSpc>
                          <a:spcPts val="1400"/>
                        </a:lnSpc>
                        <a:spcBef>
                          <a:spcPts val="0"/>
                        </a:spcBef>
                        <a:spcAft>
                          <a:spcPts val="0"/>
                        </a:spcAft>
                        <a:buClrTx/>
                        <a:buSzTx/>
                        <a:buFontTx/>
                        <a:buNone/>
                        <a:tabLst/>
                        <a:defRPr/>
                      </a:pPr>
                      <a:r>
                        <a:rPr lang="de-DE" sz="1200" baseline="0" dirty="0">
                          <a:solidFill>
                            <a:schemeClr val="bg1"/>
                          </a:solidFill>
                          <a:latin typeface="Century Gothic"/>
                        </a:rPr>
                        <a:t>Bürofläche: 130,45 m²</a:t>
                      </a:r>
                      <a:endParaRPr lang="de-DE" sz="1200" baseline="30000" dirty="0">
                        <a:solidFill>
                          <a:schemeClr val="bg1"/>
                        </a:solidFill>
                        <a:latin typeface="Century Gothic"/>
                      </a:endParaRPr>
                    </a:p>
                  </a:txBody>
                  <a:tcPr marL="0" marR="0" marT="36000" marB="0">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88032">
                <a:tc>
                  <a:txBody>
                    <a:bodyPr/>
                    <a:lstStyle/>
                    <a:p>
                      <a:pPr>
                        <a:lnSpc>
                          <a:spcPts val="1400"/>
                        </a:lnSpc>
                      </a:pPr>
                      <a:r>
                        <a:rPr lang="de-DE" sz="1200" b="1" baseline="0">
                          <a:solidFill>
                            <a:schemeClr val="bg1"/>
                          </a:solidFill>
                          <a:latin typeface="Century Gothic"/>
                        </a:rPr>
                        <a:t>Verfügbar ab:</a:t>
                      </a:r>
                    </a:p>
                  </a:txBody>
                  <a:tcPr marL="0" marR="0" marT="36000" marB="0">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46574" rtl="0" eaLnBrk="1" fontAlgn="auto" latinLnBrk="0" hangingPunct="1">
                        <a:lnSpc>
                          <a:spcPts val="1400"/>
                        </a:lnSpc>
                        <a:spcBef>
                          <a:spcPts val="0"/>
                        </a:spcBef>
                        <a:spcAft>
                          <a:spcPts val="0"/>
                        </a:spcAft>
                        <a:buClrTx/>
                        <a:buSzTx/>
                        <a:buFontTx/>
                        <a:buNone/>
                        <a:tabLst/>
                        <a:defRPr/>
                      </a:pPr>
                      <a:r>
                        <a:rPr lang="de-DE" sz="1200" baseline="0" dirty="0">
                          <a:solidFill>
                            <a:schemeClr val="bg1"/>
                          </a:solidFill>
                          <a:latin typeface="Century Gothic"/>
                        </a:rPr>
                        <a:t>01.08.2026</a:t>
                      </a:r>
                    </a:p>
                  </a:txBody>
                  <a:tcPr marL="0" marR="0" marT="36000" marB="0">
                    <a:lnL w="12700" cmpd="sng">
                      <a:noFill/>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5" name="Titel 1"/>
          <p:cNvSpPr txBox="1">
            <a:spLocks/>
          </p:cNvSpPr>
          <p:nvPr/>
        </p:nvSpPr>
        <p:spPr>
          <a:xfrm>
            <a:off x="618589" y="6900813"/>
            <a:ext cx="6264000" cy="1179810"/>
          </a:xfrm>
          <a:prstGeom prst="rect">
            <a:avLst/>
          </a:prstGeom>
        </p:spPr>
        <p:txBody>
          <a:bodyPr lIns="0" tIns="0" rIns="0" bIns="0" anchor="t" anchorCtr="0">
            <a:spAutoFit/>
          </a:bodyPr>
          <a:lstStyle>
            <a:lvl1pPr algn="l" defTabSz="746574" rtl="0" eaLnBrk="1" latinLnBrk="0" hangingPunct="1">
              <a:lnSpc>
                <a:spcPts val="3600"/>
              </a:lnSpc>
              <a:spcBef>
                <a:spcPct val="0"/>
              </a:spcBef>
              <a:buNone/>
              <a:defRPr sz="3600" b="1" i="0" kern="1200">
                <a:solidFill>
                  <a:schemeClr val="bg1"/>
                </a:solidFill>
                <a:latin typeface="Century Gothic"/>
                <a:ea typeface="+mj-ea"/>
                <a:cs typeface="Century Gothic"/>
              </a:defRPr>
            </a:lvl1pPr>
          </a:lstStyle>
          <a:p>
            <a:r>
              <a:rPr lang="de-DE" sz="4000" dirty="0"/>
              <a:t>Exposé</a:t>
            </a:r>
          </a:p>
          <a:p>
            <a:pPr>
              <a:lnSpc>
                <a:spcPts val="2800"/>
              </a:lnSpc>
            </a:pPr>
            <a:r>
              <a:rPr lang="de-DE" sz="2400" dirty="0"/>
              <a:t>Rosenallee 11</a:t>
            </a:r>
          </a:p>
          <a:p>
            <a:pPr algn="just">
              <a:lnSpc>
                <a:spcPts val="2800"/>
              </a:lnSpc>
            </a:pPr>
            <a:r>
              <a:rPr lang="de-DE" sz="1400" b="0" dirty="0"/>
              <a:t>Nicht suchen, sondern finden: Ihre neue Fläche mit Perspektive</a:t>
            </a:r>
          </a:p>
        </p:txBody>
      </p:sp>
      <p:sp>
        <p:nvSpPr>
          <p:cNvPr id="16" name="Rectangle 3">
            <a:extLst>
              <a:ext uri="{FF2B5EF4-FFF2-40B4-BE49-F238E27FC236}">
                <a16:creationId xmlns:a16="http://schemas.microsoft.com/office/drawing/2014/main" id="{0E2DDA35-4333-9C4D-B01E-449109EA564E}"/>
              </a:ext>
            </a:extLst>
          </p:cNvPr>
          <p:cNvSpPr>
            <a:spLocks/>
          </p:cNvSpPr>
          <p:nvPr/>
        </p:nvSpPr>
        <p:spPr bwMode="auto">
          <a:xfrm>
            <a:off x="648000" y="10186856"/>
            <a:ext cx="6264696"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22416" bIns="0"/>
          <a:lstStyle/>
          <a:p>
            <a:pPr marL="21426" defTabSz="503507">
              <a:lnSpc>
                <a:spcPts val="600"/>
              </a:lnSpc>
              <a:spcBef>
                <a:spcPts val="300"/>
              </a:spcBef>
            </a:pPr>
            <a:r>
              <a:rPr lang="en-US" sz="600" b="1" spc="15" dirty="0">
                <a:solidFill>
                  <a:schemeClr val="bg1"/>
                </a:solidFill>
                <a:latin typeface="Century Gothic"/>
                <a:cs typeface="Century Gothic"/>
                <a:sym typeface="ITC Officina Sans Book" charset="0"/>
              </a:rPr>
              <a:t>Sprinkenhof GmbH  </a:t>
            </a:r>
            <a:r>
              <a:rPr lang="en-US" sz="600" spc="15" dirty="0">
                <a:solidFill>
                  <a:schemeClr val="bg1"/>
                </a:solidFill>
                <a:latin typeface="Century Gothic"/>
                <a:cs typeface="Century Gothic"/>
                <a:sym typeface="ITC Officina Sans Book" charset="0"/>
              </a:rPr>
              <a:t>|  </a:t>
            </a:r>
            <a:r>
              <a:rPr lang="en-US" sz="600" spc="15" dirty="0" err="1">
                <a:solidFill>
                  <a:schemeClr val="bg1"/>
                </a:solidFill>
                <a:latin typeface="Century Gothic"/>
                <a:cs typeface="Century Gothic"/>
                <a:sym typeface="ITC Officina Sans Book" charset="0"/>
              </a:rPr>
              <a:t>Burchardstraße</a:t>
            </a:r>
            <a:r>
              <a:rPr lang="en-US" sz="600" spc="15" dirty="0">
                <a:solidFill>
                  <a:schemeClr val="bg1"/>
                </a:solidFill>
                <a:latin typeface="Century Gothic"/>
                <a:cs typeface="Century Gothic"/>
                <a:sym typeface="ITC Officina Sans Book" charset="0"/>
              </a:rPr>
              <a:t> 8  |  20095 Hamburg  |  </a:t>
            </a:r>
            <a:r>
              <a:rPr lang="de-DE" sz="600" spc="15" dirty="0">
                <a:solidFill>
                  <a:schemeClr val="bg1"/>
                </a:solidFill>
                <a:latin typeface="Century Gothic"/>
                <a:cs typeface="Century Gothic"/>
              </a:rPr>
              <a:t>Fon </a:t>
            </a:r>
            <a:r>
              <a:rPr lang="en-US" sz="600" spc="15" dirty="0">
                <a:solidFill>
                  <a:schemeClr val="bg1"/>
                </a:solidFill>
                <a:latin typeface="Century Gothic"/>
                <a:cs typeface="Century Gothic"/>
                <a:sym typeface="ITC Officina Sans Book" charset="0"/>
              </a:rPr>
              <a:t>040 33954–0  |  Fax 040 330754  |  </a:t>
            </a:r>
            <a:r>
              <a:rPr lang="en-US" sz="600" spc="15" dirty="0" err="1">
                <a:solidFill>
                  <a:schemeClr val="bg1"/>
                </a:solidFill>
                <a:latin typeface="Century Gothic"/>
                <a:cs typeface="Century Gothic"/>
                <a:sym typeface="ITC Officina Sans Book" charset="0"/>
              </a:rPr>
              <a:t>info@sprinkenhof.de</a:t>
            </a:r>
            <a:r>
              <a:rPr lang="en-US" sz="600" spc="15" baseline="0" dirty="0">
                <a:solidFill>
                  <a:schemeClr val="bg1"/>
                </a:solidFill>
                <a:latin typeface="Century Gothic"/>
                <a:cs typeface="Century Gothic"/>
                <a:sym typeface="ITC Officina Sans Book" charset="0"/>
              </a:rPr>
              <a:t>  |  </a:t>
            </a:r>
            <a:r>
              <a:rPr lang="en-US" sz="600" spc="15" dirty="0" err="1">
                <a:solidFill>
                  <a:schemeClr val="bg1"/>
                </a:solidFill>
                <a:latin typeface="Century Gothic"/>
                <a:cs typeface="Century Gothic"/>
                <a:sym typeface="ITC Officina Sans Book" charset="0"/>
              </a:rPr>
              <a:t>www.sprinkenhof.de</a:t>
            </a:r>
            <a:endParaRPr lang="en-US" sz="600" spc="15" dirty="0">
              <a:solidFill>
                <a:schemeClr val="bg1"/>
              </a:solidFill>
              <a:latin typeface="Century Gothic"/>
              <a:cs typeface="Century Gothic"/>
              <a:sym typeface="ITC Officina Sans Book" charset="0"/>
            </a:endParaRPr>
          </a:p>
        </p:txBody>
      </p:sp>
      <p:sp>
        <p:nvSpPr>
          <p:cNvPr id="13" name="Textfeld 12"/>
          <p:cNvSpPr txBox="1"/>
          <p:nvPr/>
        </p:nvSpPr>
        <p:spPr>
          <a:xfrm>
            <a:off x="5290" y="10456887"/>
            <a:ext cx="1297150" cy="184666"/>
          </a:xfrm>
          <a:prstGeom prst="rect">
            <a:avLst/>
          </a:prstGeom>
          <a:noFill/>
        </p:spPr>
        <p:txBody>
          <a:bodyPr wrap="none" rtlCol="0">
            <a:spAutoFit/>
          </a:bodyPr>
          <a:lstStyle/>
          <a:p>
            <a:r>
              <a:rPr lang="de-DE" sz="600" dirty="0">
                <a:solidFill>
                  <a:schemeClr val="bg1"/>
                </a:solidFill>
                <a:latin typeface="Century Gothic" panose="020B0502020202020204" pitchFamily="34" charset="0"/>
              </a:rPr>
              <a:t>Bildrechte: </a:t>
            </a:r>
            <a:r>
              <a:rPr lang="de-DE" sz="600" dirty="0" err="1">
                <a:solidFill>
                  <a:schemeClr val="bg1"/>
                </a:solidFill>
                <a:latin typeface="Century Gothic" panose="020B0502020202020204" pitchFamily="34" charset="0"/>
              </a:rPr>
              <a:t>Sprinkenhof</a:t>
            </a:r>
            <a:r>
              <a:rPr lang="de-DE" sz="600" dirty="0">
                <a:solidFill>
                  <a:schemeClr val="bg1"/>
                </a:solidFill>
                <a:latin typeface="Century Gothic" panose="020B0502020202020204" pitchFamily="34" charset="0"/>
              </a:rPr>
              <a:t> GmbH</a:t>
            </a:r>
          </a:p>
        </p:txBody>
      </p:sp>
    </p:spTree>
    <p:extLst>
      <p:ext uri="{BB962C8B-B14F-4D97-AF65-F5344CB8AC3E}">
        <p14:creationId xmlns:p14="http://schemas.microsoft.com/office/powerpoint/2010/main" val="844684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solidFill>
                  <a:schemeClr val="tx1"/>
                </a:solidFill>
              </a:rPr>
              <a:t>Überblick</a:t>
            </a:r>
          </a:p>
        </p:txBody>
      </p:sp>
      <p:graphicFrame>
        <p:nvGraphicFramePr>
          <p:cNvPr id="22" name="Tabelle 21"/>
          <p:cNvGraphicFramePr>
            <a:graphicFrameLocks noGrp="1"/>
          </p:cNvGraphicFramePr>
          <p:nvPr>
            <p:extLst>
              <p:ext uri="{D42A27DB-BD31-4B8C-83A1-F6EECF244321}">
                <p14:modId xmlns:p14="http://schemas.microsoft.com/office/powerpoint/2010/main" val="2842446849"/>
              </p:ext>
            </p:extLst>
          </p:nvPr>
        </p:nvGraphicFramePr>
        <p:xfrm>
          <a:off x="691946" y="5685619"/>
          <a:ext cx="5961863" cy="3631962"/>
        </p:xfrm>
        <a:graphic>
          <a:graphicData uri="http://schemas.openxmlformats.org/drawingml/2006/table">
            <a:tbl>
              <a:tblPr bandRow="1">
                <a:tableStyleId>{5C22544A-7EE6-4342-B048-85BDC9FD1C3A}</a:tableStyleId>
              </a:tblPr>
              <a:tblGrid>
                <a:gridCol w="2009359">
                  <a:extLst>
                    <a:ext uri="{9D8B030D-6E8A-4147-A177-3AD203B41FA5}">
                      <a16:colId xmlns:a16="http://schemas.microsoft.com/office/drawing/2014/main" val="20000"/>
                    </a:ext>
                  </a:extLst>
                </a:gridCol>
                <a:gridCol w="3952504">
                  <a:extLst>
                    <a:ext uri="{9D8B030D-6E8A-4147-A177-3AD203B41FA5}">
                      <a16:colId xmlns:a16="http://schemas.microsoft.com/office/drawing/2014/main" val="20001"/>
                    </a:ext>
                  </a:extLst>
                </a:gridCol>
              </a:tblGrid>
              <a:tr h="350590">
                <a:tc>
                  <a:txBody>
                    <a:bodyPr/>
                    <a:lstStyle/>
                    <a:p>
                      <a:pPr>
                        <a:lnSpc>
                          <a:spcPts val="1400"/>
                        </a:lnSpc>
                      </a:pPr>
                      <a:r>
                        <a:rPr lang="de-DE" sz="1200" b="1" baseline="0" dirty="0">
                          <a:solidFill>
                            <a:schemeClr val="tx1"/>
                          </a:solidFill>
                          <a:latin typeface="Century Gothic"/>
                        </a:rPr>
                        <a:t>Adresse:</a:t>
                      </a:r>
                    </a:p>
                  </a:txBody>
                  <a:tcPr marL="0" marR="0" marT="36000" marB="0">
                    <a:lnL w="12700" cmpd="sng">
                      <a:noFill/>
                    </a:lnL>
                    <a:lnR w="12700" cmpd="sng">
                      <a:noFill/>
                    </a:lnR>
                    <a:lnT w="12700" cmpd="sng">
                      <a:noFill/>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Rosenallee 11, 20097 Hamburg</a:t>
                      </a:r>
                    </a:p>
                  </a:txBody>
                  <a:tcPr marL="0" marR="0" marT="36000" marB="0">
                    <a:lnL w="12700" cmpd="sng">
                      <a:noFill/>
                    </a:lnL>
                    <a:lnR w="12700" cmpd="sng">
                      <a:noFill/>
                    </a:lnR>
                    <a:lnT w="12700" cmpd="sng">
                      <a:noFill/>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50590">
                <a:tc>
                  <a:txBody>
                    <a:bodyPr/>
                    <a:lstStyle/>
                    <a:p>
                      <a:pPr>
                        <a:lnSpc>
                          <a:spcPts val="1400"/>
                        </a:lnSpc>
                      </a:pPr>
                      <a:r>
                        <a:rPr lang="de-DE" sz="1200" b="1" baseline="0" dirty="0">
                          <a:solidFill>
                            <a:schemeClr val="tx1"/>
                          </a:solidFill>
                          <a:latin typeface="Century Gothic"/>
                        </a:rPr>
                        <a:t>Baujahr:</a:t>
                      </a:r>
                    </a:p>
                  </a:txBody>
                  <a:tcPr marL="0" marR="0" marT="360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1882</a:t>
                      </a:r>
                    </a:p>
                  </a:txBody>
                  <a:tcPr marL="0" marR="0" marT="36000" marB="0">
                    <a:lnL w="12700" cap="flat" cmpd="sng" algn="ctr">
                      <a:noFill/>
                      <a:prstDash val="solid"/>
                      <a:round/>
                      <a:headEnd type="none" w="med" len="med"/>
                      <a:tailEnd type="none" w="med" len="med"/>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50590">
                <a:tc>
                  <a:txBody>
                    <a:bodyPr/>
                    <a:lstStyle/>
                    <a:p>
                      <a:pPr>
                        <a:lnSpc>
                          <a:spcPts val="1400"/>
                        </a:lnSpc>
                      </a:pPr>
                      <a:r>
                        <a:rPr lang="de-DE" sz="1200" b="1" baseline="0" dirty="0">
                          <a:solidFill>
                            <a:schemeClr val="tx1"/>
                          </a:solidFill>
                          <a:latin typeface="Century Gothic"/>
                        </a:rPr>
                        <a:t>Teilmarkt:</a:t>
                      </a:r>
                    </a:p>
                  </a:txBody>
                  <a:tcPr marL="0" marR="0" marT="360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Münzviertel / Hammerbrook</a:t>
                      </a:r>
                    </a:p>
                  </a:txBody>
                  <a:tcPr marL="0" marR="0" marT="36000" marB="0">
                    <a:lnL w="12700" cap="flat" cmpd="sng" algn="ctr">
                      <a:noFill/>
                      <a:prstDash val="solid"/>
                      <a:round/>
                      <a:headEnd type="none" w="med" len="med"/>
                      <a:tailEnd type="none" w="med" len="med"/>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50590">
                <a:tc>
                  <a:txBody>
                    <a:bodyPr/>
                    <a:lstStyle/>
                    <a:p>
                      <a:pPr>
                        <a:lnSpc>
                          <a:spcPts val="1400"/>
                        </a:lnSpc>
                      </a:pPr>
                      <a:r>
                        <a:rPr lang="de-DE" sz="1200" b="1" baseline="0" dirty="0">
                          <a:solidFill>
                            <a:schemeClr val="tx1"/>
                          </a:solidFill>
                          <a:latin typeface="Century Gothic"/>
                        </a:rPr>
                        <a:t>Lage:</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gute B-Lage</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50590">
                <a:tc>
                  <a:txBody>
                    <a:bodyPr/>
                    <a:lstStyle/>
                    <a:p>
                      <a:pPr>
                        <a:lnSpc>
                          <a:spcPts val="1400"/>
                        </a:lnSpc>
                      </a:pPr>
                      <a:r>
                        <a:rPr lang="de-DE" sz="1200" b="1" baseline="0" dirty="0">
                          <a:solidFill>
                            <a:schemeClr val="tx1"/>
                          </a:solidFill>
                          <a:latin typeface="Century Gothic"/>
                        </a:rPr>
                        <a:t>Verfügbare Mietfläche:</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Bürofläche ca. 130,45 m²</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50590">
                <a:tc>
                  <a:txBody>
                    <a:bodyPr/>
                    <a:lstStyle/>
                    <a:p>
                      <a:pPr>
                        <a:lnSpc>
                          <a:spcPts val="1400"/>
                        </a:lnSpc>
                      </a:pPr>
                      <a:r>
                        <a:rPr lang="de-DE" sz="1200" b="1" baseline="0" dirty="0">
                          <a:solidFill>
                            <a:schemeClr val="tx1"/>
                          </a:solidFill>
                          <a:latin typeface="Century Gothic"/>
                        </a:rPr>
                        <a:t>Miete/m²:</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Ab ca. 7,00 €/m² nettokalt </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50590">
                <a:tc>
                  <a:txBody>
                    <a:bodyPr/>
                    <a:lstStyle/>
                    <a:p>
                      <a:pPr>
                        <a:lnSpc>
                          <a:spcPts val="1400"/>
                        </a:lnSpc>
                      </a:pPr>
                      <a:r>
                        <a:rPr lang="de-DE" sz="1200" b="1" baseline="0">
                          <a:solidFill>
                            <a:schemeClr val="tx1"/>
                          </a:solidFill>
                          <a:latin typeface="Century Gothic"/>
                        </a:rPr>
                        <a:t>Nebenkosten/m²: </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ca. 3,50 €/m² zzgl. 3% Verwalterkostenpauschale</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50590">
                <a:tc>
                  <a:txBody>
                    <a:bodyPr/>
                    <a:lstStyle/>
                    <a:p>
                      <a:pPr>
                        <a:lnSpc>
                          <a:spcPts val="1400"/>
                        </a:lnSpc>
                      </a:pPr>
                      <a:r>
                        <a:rPr lang="de-DE" sz="1200" b="1" baseline="0" dirty="0">
                          <a:solidFill>
                            <a:schemeClr val="tx1"/>
                          </a:solidFill>
                          <a:latin typeface="Century Gothic"/>
                        </a:rPr>
                        <a:t>Staffelmiete: </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ja</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76652">
                <a:tc>
                  <a:txBody>
                    <a:bodyPr/>
                    <a:lstStyle/>
                    <a:p>
                      <a:pPr>
                        <a:lnSpc>
                          <a:spcPts val="1400"/>
                        </a:lnSpc>
                      </a:pPr>
                      <a:r>
                        <a:rPr lang="de-DE" sz="1200" b="1" baseline="0" dirty="0">
                          <a:solidFill>
                            <a:schemeClr val="tx1"/>
                          </a:solidFill>
                          <a:latin typeface="Century Gothic"/>
                        </a:rPr>
                        <a:t>Kaution:</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in Form einer selbstschuldnerischen </a:t>
                      </a:r>
                      <a:r>
                        <a:rPr lang="de-DE" sz="1200" baseline="0" dirty="0" err="1">
                          <a:solidFill>
                            <a:schemeClr val="tx1"/>
                          </a:solidFill>
                          <a:latin typeface="Century Gothic"/>
                        </a:rPr>
                        <a:t>Bürgschaftoder</a:t>
                      </a:r>
                      <a:r>
                        <a:rPr lang="de-DE" sz="1200" baseline="0" dirty="0">
                          <a:solidFill>
                            <a:schemeClr val="tx1"/>
                          </a:solidFill>
                          <a:latin typeface="Century Gothic"/>
                        </a:rPr>
                        <a:t> Sparbuch  </a:t>
                      </a:r>
                      <a:r>
                        <a:rPr lang="de-DE" sz="1200" baseline="0" dirty="0" err="1">
                          <a:solidFill>
                            <a:schemeClr val="tx1"/>
                          </a:solidFill>
                          <a:latin typeface="Century Gothic"/>
                        </a:rPr>
                        <a:t>i.H.v</a:t>
                      </a:r>
                      <a:r>
                        <a:rPr lang="de-DE" sz="1200" baseline="0" dirty="0">
                          <a:solidFill>
                            <a:schemeClr val="tx1"/>
                          </a:solidFill>
                          <a:latin typeface="Century Gothic"/>
                        </a:rPr>
                        <a:t>. ca. 6 Bruttowarmmieten</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50590">
                <a:tc>
                  <a:txBody>
                    <a:bodyPr/>
                    <a:lstStyle/>
                    <a:p>
                      <a:pPr>
                        <a:lnSpc>
                          <a:spcPts val="1400"/>
                        </a:lnSpc>
                      </a:pPr>
                      <a:r>
                        <a:rPr lang="de-DE" sz="1200" b="1" baseline="0" dirty="0">
                          <a:solidFill>
                            <a:schemeClr val="tx1"/>
                          </a:solidFill>
                          <a:latin typeface="Century Gothic"/>
                        </a:rPr>
                        <a:t>Verfügbar ab:</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01.08.2026</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9462" y="9719997"/>
            <a:ext cx="506730" cy="506730"/>
          </a:xfrm>
          <a:prstGeom prst="rect">
            <a:avLst/>
          </a:prstGeom>
        </p:spPr>
      </p:pic>
      <p:sp>
        <p:nvSpPr>
          <p:cNvPr id="9" name="Inhaltsplatzhalter 3"/>
          <p:cNvSpPr txBox="1">
            <a:spLocks/>
          </p:cNvSpPr>
          <p:nvPr/>
        </p:nvSpPr>
        <p:spPr>
          <a:xfrm>
            <a:off x="539997" y="1167855"/>
            <a:ext cx="6265763" cy="1072554"/>
          </a:xfrm>
          <a:prstGeom prst="rect">
            <a:avLst/>
          </a:prstGeom>
        </p:spPr>
        <p:txBody>
          <a:bodyPr/>
          <a:lstStyle>
            <a:lvl1pPr marL="179388" indent="-179388"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1pPr>
            <a:lvl2pPr marL="357188" indent="-177800"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2pPr>
            <a:lvl3pPr marL="536575" indent="-179388"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3pPr>
            <a:lvl4pPr marL="714375" indent="-177800"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4pPr>
            <a:lvl5pPr marL="900113" indent="-185738" algn="l" defTabSz="746574" rtl="0" eaLnBrk="1" latinLnBrk="0" hangingPunct="1">
              <a:lnSpc>
                <a:spcPts val="1600"/>
              </a:lnSpc>
              <a:spcBef>
                <a:spcPts val="8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5pPr>
            <a:lvl6pPr marL="2053081"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426368"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799655"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172943"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lgn="just">
              <a:buNone/>
            </a:pPr>
            <a:r>
              <a:rPr lang="de-DE" sz="1200" dirty="0"/>
              <a:t>Die Gewerbefläche in der Rosenallee 11, 20097 Hamburg, befindet sich im zentral gelegenen Stadtteil Hammerbrook und überzeugt durch ihre attraktive innerstädtische Lage mit direkter Nähe zur Hamburger Innenstadt sowie zur City Süd. Das Umfeld ist geprägt von einer vielseitigen Mischung aus Bürostandorten, Dienstleistungsunternehmen und urbaner Infrastruktur. Die sehr gute Anbindung sowie die zentrale Lage schaffen viele ideale Voraussetzungen für unterschiedliche gewerbliche Nutzungskonzepte.</a:t>
            </a:r>
          </a:p>
          <a:p>
            <a:pPr marL="0" indent="0" algn="just">
              <a:buNone/>
            </a:pPr>
            <a:r>
              <a:rPr lang="de-DE" sz="1200" dirty="0"/>
              <a:t>Die ca. 130 m² große Fläche befindet sich im 4. OG, links eines gepflegten, denkmalgeschützten Gebäudes und wird vollständig renoviert übergeben. Die Räumlichkeiten bieten eine flexible Aufteilung mit zwei separaten Räumen, einem großzügigen Bereich mit charakteristischen schwarzen Balkenelementen, zwei WC-Einheiten sowie einem Flur. Die Fläche eignet sich hervorragend für moderne Bürokonzepte, kreative Nutzungen, Studios oder Dienstleistungen und bietet durch die individuelle Raumstruktur vielfältige Gestaltungsmöglichkeiten.</a:t>
            </a:r>
          </a:p>
          <a:p>
            <a:pPr marL="0" indent="0" algn="just">
              <a:buNone/>
            </a:pPr>
            <a:r>
              <a:rPr lang="de-DE" sz="1200" dirty="0"/>
              <a:t>Hinzufügend muss noch erwähnt werden, dass der Raum mit den schwarzen Balken (siehe Fotos unten) noch nicht gestrichen wurde. Spätestens bei der Übergabe wird der Raum frisch gestrichen sein. Anschließend ist die Fläche vollständig renoviert.</a:t>
            </a:r>
          </a:p>
        </p:txBody>
      </p:sp>
      <p:sp>
        <p:nvSpPr>
          <p:cNvPr id="2" name="Textfeld 1"/>
          <p:cNvSpPr txBox="1"/>
          <p:nvPr/>
        </p:nvSpPr>
        <p:spPr>
          <a:xfrm>
            <a:off x="5290" y="10528895"/>
            <a:ext cx="737702" cy="184666"/>
          </a:xfrm>
          <a:prstGeom prst="rect">
            <a:avLst/>
          </a:prstGeom>
          <a:noFill/>
        </p:spPr>
        <p:txBody>
          <a:bodyPr wrap="none" rtlCol="0">
            <a:spAutoFit/>
          </a:bodyPr>
          <a:lstStyle/>
          <a:p>
            <a:r>
              <a:rPr lang="de-DE" sz="600" dirty="0">
                <a:solidFill>
                  <a:schemeClr val="bg1"/>
                </a:solidFill>
                <a:latin typeface="Century Gothic" panose="020B0502020202020204" pitchFamily="34" charset="0"/>
              </a:rPr>
              <a:t>Bildrechte: XXY</a:t>
            </a:r>
          </a:p>
        </p:txBody>
      </p:sp>
      <p:graphicFrame>
        <p:nvGraphicFramePr>
          <p:cNvPr id="3" name="Tabelle 2"/>
          <p:cNvGraphicFramePr>
            <a:graphicFrameLocks noGrp="1"/>
          </p:cNvGraphicFramePr>
          <p:nvPr>
            <p:extLst>
              <p:ext uri="{D42A27DB-BD31-4B8C-83A1-F6EECF244321}">
                <p14:modId xmlns:p14="http://schemas.microsoft.com/office/powerpoint/2010/main" val="269634023"/>
              </p:ext>
            </p:extLst>
          </p:nvPr>
        </p:nvGraphicFramePr>
        <p:xfrm>
          <a:off x="691945" y="9317581"/>
          <a:ext cx="5961863" cy="304842"/>
        </p:xfrm>
        <a:graphic>
          <a:graphicData uri="http://schemas.openxmlformats.org/drawingml/2006/table">
            <a:tbl>
              <a:tblPr bandRow="1">
                <a:tableStyleId>{5C22544A-7EE6-4342-B048-85BDC9FD1C3A}</a:tableStyleId>
              </a:tblPr>
              <a:tblGrid>
                <a:gridCol w="2019814">
                  <a:extLst>
                    <a:ext uri="{9D8B030D-6E8A-4147-A177-3AD203B41FA5}">
                      <a16:colId xmlns:a16="http://schemas.microsoft.com/office/drawing/2014/main" val="3887443081"/>
                    </a:ext>
                  </a:extLst>
                </a:gridCol>
                <a:gridCol w="3942049">
                  <a:extLst>
                    <a:ext uri="{9D8B030D-6E8A-4147-A177-3AD203B41FA5}">
                      <a16:colId xmlns:a16="http://schemas.microsoft.com/office/drawing/2014/main" val="3652041221"/>
                    </a:ext>
                  </a:extLst>
                </a:gridCol>
              </a:tblGrid>
              <a:tr h="304842">
                <a:tc>
                  <a:txBody>
                    <a:bodyPr/>
                    <a:lstStyle/>
                    <a:p>
                      <a:pPr>
                        <a:lnSpc>
                          <a:spcPts val="1400"/>
                        </a:lnSpc>
                      </a:pPr>
                      <a:r>
                        <a:rPr lang="de-DE" sz="1200" b="1" baseline="0" dirty="0">
                          <a:solidFill>
                            <a:schemeClr val="tx1"/>
                          </a:solidFill>
                          <a:latin typeface="Century Gothic"/>
                        </a:rPr>
                        <a:t>Mietzeit:     </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400"/>
                        </a:lnSpc>
                      </a:pPr>
                      <a:r>
                        <a:rPr lang="de-DE" sz="1200" baseline="0" dirty="0">
                          <a:solidFill>
                            <a:schemeClr val="tx1"/>
                          </a:solidFill>
                          <a:latin typeface="Century Gothic"/>
                        </a:rPr>
                        <a:t>Nach Vereinbarung</a:t>
                      </a:r>
                    </a:p>
                  </a:txBody>
                  <a:tcPr marL="0" marR="0" marT="36000" marB="0">
                    <a:lnL w="12700" cmpd="sng">
                      <a:noFill/>
                    </a:lnL>
                    <a:lnR w="12700" cmpd="sng">
                      <a:noFill/>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9798746"/>
                  </a:ext>
                </a:extLst>
              </a:tr>
            </a:tbl>
          </a:graphicData>
        </a:graphic>
      </p:graphicFrame>
    </p:spTree>
    <p:extLst>
      <p:ext uri="{BB962C8B-B14F-4D97-AF65-F5344CB8AC3E}">
        <p14:creationId xmlns:p14="http://schemas.microsoft.com/office/powerpoint/2010/main" val="252549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solidFill>
                  <a:schemeClr val="tx1"/>
                </a:solidFill>
              </a:rPr>
              <a:t>AUSSTATTUNG</a:t>
            </a:r>
          </a:p>
        </p:txBody>
      </p:sp>
      <p:sp>
        <p:nvSpPr>
          <p:cNvPr id="4" name="Inhaltsplatzhalter 3"/>
          <p:cNvSpPr>
            <a:spLocks noGrp="1"/>
          </p:cNvSpPr>
          <p:nvPr>
            <p:ph idx="1"/>
          </p:nvPr>
        </p:nvSpPr>
        <p:spPr>
          <a:xfrm>
            <a:off x="597532" y="1340708"/>
            <a:ext cx="6084080" cy="2608167"/>
          </a:xfrm>
        </p:spPr>
        <p:txBody>
          <a:bodyPr/>
          <a:lstStyle/>
          <a:p>
            <a:pPr marL="0" indent="0" algn="just">
              <a:buNone/>
            </a:pPr>
            <a:r>
              <a:rPr lang="de-DE" sz="1200" dirty="0"/>
              <a:t>Die Fläche erstreckt sich über die linke Hälfte des 4. </a:t>
            </a:r>
            <a:r>
              <a:rPr lang="de-DE" sz="1200" dirty="0" err="1"/>
              <a:t>OG‘s</a:t>
            </a:r>
            <a:r>
              <a:rPr lang="de-DE" sz="1200" dirty="0"/>
              <a:t>. </a:t>
            </a:r>
          </a:p>
          <a:p>
            <a:pPr marL="0" indent="0" algn="just">
              <a:buNone/>
            </a:pPr>
            <a:r>
              <a:rPr lang="de-DE" sz="1200" dirty="0"/>
              <a:t>Die Bürofläche / Atelierfläche verfügt über eine Größe von ca. </a:t>
            </a:r>
            <a:r>
              <a:rPr lang="de-DE" sz="1200" dirty="0">
                <a:solidFill>
                  <a:schemeClr val="tx1"/>
                </a:solidFill>
              </a:rPr>
              <a:t>130,45 m² verteilt auf 2 große Räume, inkl. Flur und zwei Sanitärflächen. Die Übergabe des Mietobjekts erfolgt im renovierten Zustand.</a:t>
            </a:r>
          </a:p>
        </p:txBody>
      </p:sp>
      <p:grpSp>
        <p:nvGrpSpPr>
          <p:cNvPr id="2" name="Gruppieren 1">
            <a:extLst>
              <a:ext uri="{FF2B5EF4-FFF2-40B4-BE49-F238E27FC236}">
                <a16:creationId xmlns:a16="http://schemas.microsoft.com/office/drawing/2014/main" id="{A330C627-3DE8-F087-6083-6197C5A0AFB0}"/>
              </a:ext>
            </a:extLst>
          </p:cNvPr>
          <p:cNvGrpSpPr/>
          <p:nvPr/>
        </p:nvGrpSpPr>
        <p:grpSpPr>
          <a:xfrm>
            <a:off x="884013" y="3036961"/>
            <a:ext cx="5797599" cy="3549253"/>
            <a:chOff x="504106" y="4171330"/>
            <a:chExt cx="5797599" cy="3549253"/>
          </a:xfrm>
        </p:grpSpPr>
        <p:sp>
          <p:nvSpPr>
            <p:cNvPr id="5" name="Inhaltsplatzhalter 3">
              <a:extLst>
                <a:ext uri="{FF2B5EF4-FFF2-40B4-BE49-F238E27FC236}">
                  <a16:creationId xmlns:a16="http://schemas.microsoft.com/office/drawing/2014/main" id="{FF89C83F-B89A-C9A4-3519-72D04BB0FFF2}"/>
                </a:ext>
              </a:extLst>
            </p:cNvPr>
            <p:cNvSpPr txBox="1">
              <a:spLocks/>
            </p:cNvSpPr>
            <p:nvPr/>
          </p:nvSpPr>
          <p:spPr>
            <a:xfrm>
              <a:off x="1060808" y="4171330"/>
              <a:ext cx="2592288" cy="3384376"/>
            </a:xfrm>
            <a:prstGeom prst="rect">
              <a:avLst/>
            </a:prstGeom>
          </p:spPr>
          <p:txBody>
            <a:bodyPr vert="horz" lIns="0" tIns="0" rIns="0" bIns="0" rtlCol="0">
              <a:noAutofit/>
            </a:bodyPr>
            <a:lstStyle>
              <a:lvl1pPr marL="179388" indent="-17938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1pPr>
              <a:lvl2pPr marL="357188" indent="-177800"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2pPr>
              <a:lvl3pPr marL="536575" indent="-17938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3pPr>
              <a:lvl4pPr marL="714375" indent="-177800"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4pPr>
              <a:lvl5pPr marL="900113" indent="-18573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5pPr>
              <a:lvl6pPr marL="2053081"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426368"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799655"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172943"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spcBef>
                  <a:spcPts val="800"/>
                </a:spcBef>
                <a:buNone/>
              </a:pPr>
              <a:endParaRPr lang="de-DE" sz="1200" b="1" dirty="0"/>
            </a:p>
            <a:p>
              <a:pPr marL="0" indent="0">
                <a:spcBef>
                  <a:spcPts val="800"/>
                </a:spcBef>
                <a:buNone/>
              </a:pPr>
              <a:r>
                <a:rPr lang="de-DE" sz="1200" b="1" dirty="0"/>
                <a:t>Belüftung / Klimatisierung</a:t>
              </a:r>
              <a:br>
                <a:rPr lang="de-DE" sz="1200" b="1" dirty="0"/>
              </a:br>
              <a:r>
                <a:rPr lang="de-DE" dirty="0"/>
                <a:t>natürliche Belüftung vorhanden</a:t>
              </a:r>
            </a:p>
            <a:p>
              <a:pPr marL="0" indent="0">
                <a:spcBef>
                  <a:spcPts val="800"/>
                </a:spcBef>
                <a:buNone/>
              </a:pPr>
              <a:r>
                <a:rPr lang="de-DE" sz="1200" b="1" dirty="0"/>
                <a:t>Sonnenschutz</a:t>
              </a:r>
              <a:br>
                <a:rPr lang="de-DE" sz="1200" b="1" dirty="0"/>
              </a:br>
              <a:r>
                <a:rPr lang="de-DE" dirty="0"/>
                <a:t>nicht vorhanden</a:t>
              </a:r>
            </a:p>
            <a:p>
              <a:pPr marL="0" indent="0">
                <a:spcBef>
                  <a:spcPts val="800"/>
                </a:spcBef>
                <a:buNone/>
              </a:pPr>
              <a:r>
                <a:rPr lang="de-DE" sz="1200" b="1" dirty="0"/>
                <a:t>EDV-Verkabelung</a:t>
              </a:r>
              <a:br>
                <a:rPr lang="de-DE" sz="1200" b="1" dirty="0"/>
              </a:br>
              <a:r>
                <a:rPr lang="de-DE" sz="1200" dirty="0"/>
                <a:t>nicht vorhanden</a:t>
              </a:r>
              <a:endParaRPr lang="de-DE" dirty="0"/>
            </a:p>
            <a:p>
              <a:pPr marL="0" indent="0">
                <a:spcBef>
                  <a:spcPts val="800"/>
                </a:spcBef>
                <a:buNone/>
              </a:pPr>
              <a:r>
                <a:rPr lang="de-DE" sz="1200" b="1" dirty="0"/>
                <a:t>Bodenbelag</a:t>
              </a:r>
              <a:br>
                <a:rPr lang="de-DE" sz="1200" b="1" dirty="0"/>
              </a:br>
              <a:r>
                <a:rPr lang="de-DE" dirty="0"/>
                <a:t>Parkett / PVC</a:t>
              </a:r>
            </a:p>
            <a:p>
              <a:pPr marL="0" indent="0">
                <a:spcBef>
                  <a:spcPts val="800"/>
                </a:spcBef>
                <a:buNone/>
              </a:pPr>
              <a:r>
                <a:rPr lang="de-DE" sz="1200" b="1" dirty="0"/>
                <a:t>Wandsysteme / Türen</a:t>
              </a:r>
              <a:br>
                <a:rPr lang="de-DE" sz="1200" b="1" dirty="0"/>
              </a:br>
              <a:r>
                <a:rPr lang="de-DE" sz="1200" dirty="0"/>
                <a:t>Einbauschrank, maßgefertigt</a:t>
              </a:r>
              <a:endParaRPr lang="de-DE" dirty="0"/>
            </a:p>
          </p:txBody>
        </p:sp>
        <p:sp>
          <p:nvSpPr>
            <p:cNvPr id="6" name="Inhaltsplatzhalter 3">
              <a:extLst>
                <a:ext uri="{FF2B5EF4-FFF2-40B4-BE49-F238E27FC236}">
                  <a16:creationId xmlns:a16="http://schemas.microsoft.com/office/drawing/2014/main" id="{1AFAACA0-FACE-2C07-79A7-5C8F51F20D5E}"/>
                </a:ext>
              </a:extLst>
            </p:cNvPr>
            <p:cNvSpPr txBox="1">
              <a:spLocks/>
            </p:cNvSpPr>
            <p:nvPr/>
          </p:nvSpPr>
          <p:spPr>
            <a:xfrm>
              <a:off x="4357489" y="4192191"/>
              <a:ext cx="1944216" cy="3528392"/>
            </a:xfrm>
            <a:prstGeom prst="rect">
              <a:avLst/>
            </a:prstGeom>
          </p:spPr>
          <p:txBody>
            <a:bodyPr vert="horz" lIns="0" tIns="0" rIns="0" bIns="0" rtlCol="0">
              <a:noAutofit/>
            </a:bodyPr>
            <a:lstStyle>
              <a:lvl1pPr marL="179388" indent="-17938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1pPr>
              <a:lvl2pPr marL="357188" indent="-177800"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2pPr>
              <a:lvl3pPr marL="536575" indent="-17938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3pPr>
              <a:lvl4pPr marL="714375" indent="-177800"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4pPr>
              <a:lvl5pPr marL="900113" indent="-18573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5pPr>
              <a:lvl6pPr marL="2053081"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426368"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799655"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172943"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spcBef>
                  <a:spcPts val="800"/>
                </a:spcBef>
                <a:buNone/>
              </a:pPr>
              <a:endParaRPr lang="de-DE" sz="1200" b="1" dirty="0"/>
            </a:p>
            <a:p>
              <a:pPr marL="0" indent="0">
                <a:spcBef>
                  <a:spcPts val="800"/>
                </a:spcBef>
                <a:buNone/>
              </a:pPr>
              <a:r>
                <a:rPr lang="de-DE" sz="1200" b="1" dirty="0"/>
                <a:t>Decke</a:t>
              </a:r>
              <a:br>
                <a:rPr lang="de-DE" sz="1200" b="1" dirty="0"/>
              </a:br>
              <a:r>
                <a:rPr lang="de-DE" dirty="0"/>
                <a:t>keine Angaben</a:t>
              </a:r>
            </a:p>
            <a:p>
              <a:pPr marL="0" indent="0">
                <a:spcBef>
                  <a:spcPts val="800"/>
                </a:spcBef>
                <a:buNone/>
              </a:pPr>
              <a:r>
                <a:rPr lang="de-DE" sz="1200" b="1" dirty="0"/>
                <a:t>Aufzug</a:t>
              </a:r>
              <a:br>
                <a:rPr lang="de-DE" sz="1200" b="1" dirty="0"/>
              </a:br>
              <a:r>
                <a:rPr lang="de-DE" dirty="0"/>
                <a:t>nicht vorhanden</a:t>
              </a:r>
            </a:p>
            <a:p>
              <a:pPr marL="0" indent="0">
                <a:spcBef>
                  <a:spcPts val="800"/>
                </a:spcBef>
                <a:buNone/>
              </a:pPr>
              <a:r>
                <a:rPr lang="de-DE" sz="1200" b="1" dirty="0"/>
                <a:t>Sicherheit</a:t>
              </a:r>
              <a:br>
                <a:rPr lang="de-DE" sz="1200" b="1" dirty="0"/>
              </a:br>
              <a:r>
                <a:rPr lang="de-DE" dirty="0"/>
                <a:t>keine Angaben</a:t>
              </a:r>
            </a:p>
          </p:txBody>
        </p:sp>
        <p:pic>
          <p:nvPicPr>
            <p:cNvPr id="7" name="Bild 7" descr="Icon-Fahrstuhl.eps">
              <a:extLst>
                <a:ext uri="{FF2B5EF4-FFF2-40B4-BE49-F238E27FC236}">
                  <a16:creationId xmlns:a16="http://schemas.microsoft.com/office/drawing/2014/main" id="{A2608495-B34D-2583-173F-E68915BC5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5412" y="5037906"/>
              <a:ext cx="361950" cy="361950"/>
            </a:xfrm>
            <a:prstGeom prst="rect">
              <a:avLst/>
            </a:prstGeom>
          </p:spPr>
        </p:pic>
        <p:pic>
          <p:nvPicPr>
            <p:cNvPr id="8" name="Bild 8" descr="Icon-Fussboden.eps">
              <a:extLst>
                <a:ext uri="{FF2B5EF4-FFF2-40B4-BE49-F238E27FC236}">
                  <a16:creationId xmlns:a16="http://schemas.microsoft.com/office/drawing/2014/main" id="{7BA39D19-DDF8-67F3-7BA0-AFC0B33910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693" y="5920383"/>
              <a:ext cx="398145" cy="398145"/>
            </a:xfrm>
            <a:prstGeom prst="rect">
              <a:avLst/>
            </a:prstGeom>
          </p:spPr>
        </p:pic>
        <p:pic>
          <p:nvPicPr>
            <p:cNvPr id="9" name="Bild 9" descr="Icon-Klimaanlage.eps">
              <a:extLst>
                <a:ext uri="{FF2B5EF4-FFF2-40B4-BE49-F238E27FC236}">
                  <a16:creationId xmlns:a16="http://schemas.microsoft.com/office/drawing/2014/main" id="{EF3960A8-E014-3754-FBC9-E32DF931E3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83" y="4454802"/>
              <a:ext cx="361950" cy="361950"/>
            </a:xfrm>
            <a:prstGeom prst="rect">
              <a:avLst/>
            </a:prstGeom>
          </p:spPr>
        </p:pic>
        <p:pic>
          <p:nvPicPr>
            <p:cNvPr id="10" name="Bild 11" descr="Icon-Sonnenschutz.eps">
              <a:extLst>
                <a:ext uri="{FF2B5EF4-FFF2-40B4-BE49-F238E27FC236}">
                  <a16:creationId xmlns:a16="http://schemas.microsoft.com/office/drawing/2014/main" id="{DE0F9D5A-79CB-3C50-FF6C-F9E74AD4BB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790" y="4983900"/>
              <a:ext cx="361950" cy="361950"/>
            </a:xfrm>
            <a:prstGeom prst="rect">
              <a:avLst/>
            </a:prstGeom>
          </p:spPr>
        </p:pic>
        <p:pic>
          <p:nvPicPr>
            <p:cNvPr id="11" name="Bild 12" descr="Icon-Tueren.eps">
              <a:extLst>
                <a:ext uri="{FF2B5EF4-FFF2-40B4-BE49-F238E27FC236}">
                  <a16:creationId xmlns:a16="http://schemas.microsoft.com/office/drawing/2014/main" id="{0A3BF89A-3429-69C6-9A7B-92EFA5659F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106" y="6489565"/>
              <a:ext cx="361950" cy="361950"/>
            </a:xfrm>
            <a:prstGeom prst="rect">
              <a:avLst/>
            </a:prstGeom>
          </p:spPr>
        </p:pic>
        <p:pic>
          <p:nvPicPr>
            <p:cNvPr id="12" name="Bild 13" descr="Icon-Verkabelung.eps">
              <a:extLst>
                <a:ext uri="{FF2B5EF4-FFF2-40B4-BE49-F238E27FC236}">
                  <a16:creationId xmlns:a16="http://schemas.microsoft.com/office/drawing/2014/main" id="{7DDFFBCF-2686-5A97-37EB-DD94CD5FC8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4106" y="5431368"/>
              <a:ext cx="361950" cy="361950"/>
            </a:xfrm>
            <a:prstGeom prst="rect">
              <a:avLst/>
            </a:prstGeom>
          </p:spPr>
        </p:pic>
        <p:pic>
          <p:nvPicPr>
            <p:cNvPr id="13" name="Bild 15" descr="Icon-Sicherheit.eps">
              <a:extLst>
                <a:ext uri="{FF2B5EF4-FFF2-40B4-BE49-F238E27FC236}">
                  <a16:creationId xmlns:a16="http://schemas.microsoft.com/office/drawing/2014/main" id="{FC9688D5-A080-5D95-8A95-3AE3DB0018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67315" y="5522238"/>
              <a:ext cx="398145" cy="398145"/>
            </a:xfrm>
            <a:prstGeom prst="rect">
              <a:avLst/>
            </a:prstGeom>
          </p:spPr>
        </p:pic>
        <p:pic>
          <p:nvPicPr>
            <p:cNvPr id="14" name="Bild 16" descr="Icon-Decke.eps">
              <a:extLst>
                <a:ext uri="{FF2B5EF4-FFF2-40B4-BE49-F238E27FC236}">
                  <a16:creationId xmlns:a16="http://schemas.microsoft.com/office/drawing/2014/main" id="{E9658C8C-761D-7866-1C00-85BA3EDA7A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9890" y="4539680"/>
              <a:ext cx="332994" cy="332994"/>
            </a:xfrm>
            <a:prstGeom prst="rect">
              <a:avLst/>
            </a:prstGeom>
          </p:spPr>
        </p:pic>
      </p:grpSp>
    </p:spTree>
    <p:extLst>
      <p:ext uri="{BB962C8B-B14F-4D97-AF65-F5344CB8AC3E}">
        <p14:creationId xmlns:p14="http://schemas.microsoft.com/office/powerpoint/2010/main" val="403069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540000" y="159743"/>
            <a:ext cx="6480000" cy="702000"/>
          </a:xfrm>
        </p:spPr>
        <p:txBody>
          <a:bodyPr/>
          <a:lstStyle/>
          <a:p>
            <a:r>
              <a:rPr lang="de-DE" dirty="0">
                <a:solidFill>
                  <a:schemeClr val="tx1"/>
                </a:solidFill>
              </a:rPr>
              <a:t>Grundriss Dachgeschossfläche</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99" y="1959943"/>
            <a:ext cx="6480001" cy="5616624"/>
          </a:xfrm>
          <a:prstGeom prst="rect">
            <a:avLst/>
          </a:prstGeom>
        </p:spPr>
      </p:pic>
    </p:spTree>
    <p:extLst>
      <p:ext uri="{BB962C8B-B14F-4D97-AF65-F5344CB8AC3E}">
        <p14:creationId xmlns:p14="http://schemas.microsoft.com/office/powerpoint/2010/main" val="3285259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just"/>
            <a:r>
              <a:rPr lang="de-DE" dirty="0">
                <a:solidFill>
                  <a:schemeClr val="tx1"/>
                </a:solidFill>
              </a:rPr>
              <a:t>Urbanes Herz Innenstadt und Elbe</a:t>
            </a:r>
          </a:p>
        </p:txBody>
      </p:sp>
      <p:sp>
        <p:nvSpPr>
          <p:cNvPr id="4" name="Inhaltsplatzhalter 3"/>
          <p:cNvSpPr>
            <a:spLocks noGrp="1"/>
          </p:cNvSpPr>
          <p:nvPr>
            <p:ph idx="1"/>
          </p:nvPr>
        </p:nvSpPr>
        <p:spPr>
          <a:xfrm>
            <a:off x="546754" y="1095847"/>
            <a:ext cx="6469342" cy="8164150"/>
          </a:xfrm>
        </p:spPr>
        <p:txBody>
          <a:bodyPr/>
          <a:lstStyle/>
          <a:p>
            <a:pPr marL="0" indent="0">
              <a:buNone/>
            </a:pPr>
            <a:r>
              <a:rPr lang="de-DE" sz="1400" b="1" dirty="0">
                <a:solidFill>
                  <a:schemeClr val="tx1"/>
                </a:solidFill>
              </a:rPr>
              <a:t>Makrolage</a:t>
            </a:r>
          </a:p>
          <a:p>
            <a:pPr marL="0" indent="0" algn="just">
              <a:buNone/>
            </a:pPr>
            <a:r>
              <a:rPr lang="de-DE" dirty="0"/>
              <a:t>Die Rosenallee 11 befindet sich im zentral gelegenen Hamburger Stadtteil Hammerbrook, einem dynamischen Quartier mit direkter Nähe zur Innenstadt, zum Hamburger Hauptbahnhof sowie zur etablierten Büro- und Dienstleistungslandschaft der City Süd. Der Standort verbindet urbanes Umfeld mit einer vielseitigen Nutzungsmischung aus Gewerbe, Dienstleistungen und modernen Arbeitskonzepten. Die hervorragende Verkehrsanbindung durch den öffentlichen Nahverkehr sowie die Nähe zu wichtigen Verkehrsachsen ermöglicht eine schnelle Erreichbarkeit innerhalb Hamburgs und des Umlands. Die zentrale Lage biete kurze Wege zu zahlreichen Unternehmen, Gastronomie, Einkaufsmöglichkeiten und kulturellen Angeboten. Durch die Kombination aus Innenstadtlage, guter Infrastruktur und dem wachsenden Umfeld </a:t>
            </a:r>
            <a:r>
              <a:rPr lang="de-DE" dirty="0" err="1"/>
              <a:t>Hammerbrooks</a:t>
            </a:r>
            <a:r>
              <a:rPr lang="de-DE" dirty="0"/>
              <a:t> bietet die Rosenallee 11 ideale Voraussetzungen für attraktive Büro- und Gewerbenutzungen.</a:t>
            </a:r>
          </a:p>
        </p:txBody>
      </p:sp>
      <p:sp>
        <p:nvSpPr>
          <p:cNvPr id="22" name="Inhaltsplatzhalter 3"/>
          <p:cNvSpPr txBox="1">
            <a:spLocks/>
          </p:cNvSpPr>
          <p:nvPr/>
        </p:nvSpPr>
        <p:spPr>
          <a:xfrm>
            <a:off x="546754" y="6315417"/>
            <a:ext cx="6469342" cy="2520280"/>
          </a:xfrm>
          <a:prstGeom prst="rect">
            <a:avLst/>
          </a:prstGeom>
        </p:spPr>
        <p:txBody>
          <a:bodyPr vert="horz" lIns="0" tIns="0" rIns="0" bIns="0" rtlCol="0">
            <a:noAutofit/>
          </a:bodyPr>
          <a:lstStyle>
            <a:lvl1pPr marL="179388" indent="-17938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1pPr>
            <a:lvl2pPr marL="357188" indent="-177800"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2pPr>
            <a:lvl3pPr marL="536575" indent="-17938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3pPr>
            <a:lvl4pPr marL="714375" indent="-177800"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4pPr>
            <a:lvl5pPr marL="900113" indent="-185738" algn="l" defTabSz="746574" rtl="0" eaLnBrk="1" latinLnBrk="0" hangingPunct="1">
              <a:lnSpc>
                <a:spcPts val="1600"/>
              </a:lnSpc>
              <a:spcBef>
                <a:spcPts val="500"/>
              </a:spcBef>
              <a:buFont typeface="Arial" panose="020B0604020202020204" pitchFamily="34" charset="0"/>
              <a:buChar char="»"/>
              <a:defRPr sz="1100" b="0" i="0" kern="1200">
                <a:solidFill>
                  <a:schemeClr val="tx1">
                    <a:lumMod val="50000"/>
                  </a:schemeClr>
                </a:solidFill>
                <a:latin typeface="Century Gothic"/>
                <a:ea typeface="+mn-ea"/>
                <a:cs typeface="Century Gothic"/>
              </a:defRPr>
            </a:lvl5pPr>
            <a:lvl6pPr marL="2053081"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426368"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799655"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172943" indent="-186645" algn="l" defTabSz="746574"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de-DE" sz="1400" b="1" dirty="0">
                <a:solidFill>
                  <a:schemeClr val="tx1"/>
                </a:solidFill>
              </a:rPr>
              <a:t>Mikrolage</a:t>
            </a:r>
          </a:p>
          <a:p>
            <a:pPr marL="0" indent="0" algn="just">
              <a:buNone/>
            </a:pPr>
            <a:r>
              <a:rPr lang="de-DE" dirty="0"/>
              <a:t>Die Rosenallee überzeugt durch ihre zentrale und perfekt vernetzte Lage in Hammerbrook. In nur fünf Gehminuten erreichen Sie die S-Bahn-Station Hammerbrook, die Sie in Kürze mit dem Hauptbahnhof verbindet. Vielfältige Einkaufsmöglichkeiten, Supermärkte und ein breites gastronomisches Angebot für die Mittagspause liegen direkt vor der Tür. Die City-Nähe, hervorragende Infrastruktur und den nahen Kanälen macht diesen Standort ideal für modernes Arbeiten.</a:t>
            </a:r>
          </a:p>
        </p:txBody>
      </p:sp>
      <p:pic>
        <p:nvPicPr>
          <p:cNvPr id="6" name="Grafik 5"/>
          <p:cNvPicPr>
            <a:picLocks noChangeAspect="1"/>
          </p:cNvPicPr>
          <p:nvPr/>
        </p:nvPicPr>
        <p:blipFill>
          <a:blip r:embed="rId3"/>
          <a:stretch>
            <a:fillRect/>
          </a:stretch>
        </p:blipFill>
        <p:spPr>
          <a:xfrm>
            <a:off x="1197902" y="3688135"/>
            <a:ext cx="5156385" cy="2393178"/>
          </a:xfrm>
          <a:prstGeom prst="rect">
            <a:avLst/>
          </a:prstGeom>
        </p:spPr>
      </p:pic>
      <p:pic>
        <p:nvPicPr>
          <p:cNvPr id="7" name="Grafik 6"/>
          <p:cNvPicPr>
            <a:picLocks noChangeAspect="1"/>
          </p:cNvPicPr>
          <p:nvPr/>
        </p:nvPicPr>
        <p:blipFill>
          <a:blip r:embed="rId4"/>
          <a:stretch>
            <a:fillRect/>
          </a:stretch>
        </p:blipFill>
        <p:spPr>
          <a:xfrm>
            <a:off x="1433351" y="7864599"/>
            <a:ext cx="4685489" cy="2199517"/>
          </a:xfrm>
          <a:prstGeom prst="rect">
            <a:avLst/>
          </a:prstGeom>
        </p:spPr>
      </p:pic>
    </p:spTree>
    <p:extLst>
      <p:ext uri="{BB962C8B-B14F-4D97-AF65-F5344CB8AC3E}">
        <p14:creationId xmlns:p14="http://schemas.microsoft.com/office/powerpoint/2010/main" val="3485497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776A4-66B0-7B76-8ABA-F57F648EF8A1}"/>
              </a:ext>
            </a:extLst>
          </p:cNvPr>
          <p:cNvSpPr>
            <a:spLocks noGrp="1"/>
          </p:cNvSpPr>
          <p:nvPr>
            <p:ph type="title"/>
          </p:nvPr>
        </p:nvSpPr>
        <p:spPr/>
        <p:txBody>
          <a:bodyPr/>
          <a:lstStyle/>
          <a:p>
            <a:r>
              <a:rPr lang="de-DE" dirty="0">
                <a:solidFill>
                  <a:schemeClr val="tx1"/>
                </a:solidFill>
              </a:rPr>
              <a:t>Fotos des Objektes und der Fläche </a:t>
            </a:r>
          </a:p>
        </p:txBody>
      </p:sp>
      <p:pic>
        <p:nvPicPr>
          <p:cNvPr id="5" name="Grafik 4">
            <a:extLst>
              <a:ext uri="{FF2B5EF4-FFF2-40B4-BE49-F238E27FC236}">
                <a16:creationId xmlns:a16="http://schemas.microsoft.com/office/drawing/2014/main" id="{D9B30824-BB40-470D-F7FE-8C32EA84CD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996" y="1018409"/>
            <a:ext cx="2214246" cy="2952328"/>
          </a:xfrm>
          <a:prstGeom prst="rect">
            <a:avLst/>
          </a:prstGeom>
        </p:spPr>
      </p:pic>
      <p:pic>
        <p:nvPicPr>
          <p:cNvPr id="7" name="Grafik 6">
            <a:extLst>
              <a:ext uri="{FF2B5EF4-FFF2-40B4-BE49-F238E27FC236}">
                <a16:creationId xmlns:a16="http://schemas.microsoft.com/office/drawing/2014/main" id="{1EFF6212-F182-ECB6-01B2-FA2E3B582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9456" y="1005758"/>
            <a:ext cx="2214246" cy="2952328"/>
          </a:xfrm>
          <a:prstGeom prst="rect">
            <a:avLst/>
          </a:prstGeom>
        </p:spPr>
      </p:pic>
      <p:pic>
        <p:nvPicPr>
          <p:cNvPr id="9" name="Grafik 8">
            <a:extLst>
              <a:ext uri="{FF2B5EF4-FFF2-40B4-BE49-F238E27FC236}">
                <a16:creationId xmlns:a16="http://schemas.microsoft.com/office/drawing/2014/main" id="{C24A17DC-B7A0-0868-8A3F-42C9F516FE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995" y="4166672"/>
            <a:ext cx="2214247" cy="2952329"/>
          </a:xfrm>
          <a:prstGeom prst="rect">
            <a:avLst/>
          </a:prstGeom>
        </p:spPr>
      </p:pic>
      <p:pic>
        <p:nvPicPr>
          <p:cNvPr id="11" name="Grafik 10">
            <a:extLst>
              <a:ext uri="{FF2B5EF4-FFF2-40B4-BE49-F238E27FC236}">
                <a16:creationId xmlns:a16="http://schemas.microsoft.com/office/drawing/2014/main" id="{AFE6C384-7F3E-7EB8-D523-081F7820E5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9451" y="4166672"/>
            <a:ext cx="2214247" cy="2952329"/>
          </a:xfrm>
          <a:prstGeom prst="rect">
            <a:avLst/>
          </a:prstGeom>
        </p:spPr>
      </p:pic>
      <p:pic>
        <p:nvPicPr>
          <p:cNvPr id="13" name="Grafik 12">
            <a:extLst>
              <a:ext uri="{FF2B5EF4-FFF2-40B4-BE49-F238E27FC236}">
                <a16:creationId xmlns:a16="http://schemas.microsoft.com/office/drawing/2014/main" id="{994CD4E1-ADE8-B30D-06FA-C917BA1FDE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995" y="7322822"/>
            <a:ext cx="2214247" cy="2952330"/>
          </a:xfrm>
          <a:prstGeom prst="rect">
            <a:avLst/>
          </a:prstGeom>
        </p:spPr>
      </p:pic>
      <p:pic>
        <p:nvPicPr>
          <p:cNvPr id="17" name="Grafik 16">
            <a:extLst>
              <a:ext uri="{FF2B5EF4-FFF2-40B4-BE49-F238E27FC236}">
                <a16:creationId xmlns:a16="http://schemas.microsoft.com/office/drawing/2014/main" id="{98836436-49AD-DE11-CB7E-76DD1EB8AA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9449" y="7322823"/>
            <a:ext cx="2214247" cy="2952329"/>
          </a:xfrm>
          <a:prstGeom prst="rect">
            <a:avLst/>
          </a:prstGeom>
        </p:spPr>
      </p:pic>
      <p:sp>
        <p:nvSpPr>
          <p:cNvPr id="4" name="Textfeld 3"/>
          <p:cNvSpPr txBox="1"/>
          <p:nvPr/>
        </p:nvSpPr>
        <p:spPr>
          <a:xfrm>
            <a:off x="930416" y="3919324"/>
            <a:ext cx="1433406" cy="276999"/>
          </a:xfrm>
          <a:prstGeom prst="rect">
            <a:avLst/>
          </a:prstGeom>
          <a:noFill/>
        </p:spPr>
        <p:txBody>
          <a:bodyPr wrap="none" rtlCol="0">
            <a:spAutoFit/>
          </a:bodyPr>
          <a:lstStyle/>
          <a:p>
            <a:r>
              <a:rPr lang="de-DE" sz="1200" dirty="0">
                <a:latin typeface="Century Gothic" panose="020B0502020202020204" pitchFamily="34" charset="0"/>
              </a:rPr>
              <a:t>Eingangsbereich</a:t>
            </a:r>
          </a:p>
        </p:txBody>
      </p:sp>
      <p:sp>
        <p:nvSpPr>
          <p:cNvPr id="8" name="Textfeld 7"/>
          <p:cNvSpPr txBox="1"/>
          <p:nvPr/>
        </p:nvSpPr>
        <p:spPr>
          <a:xfrm>
            <a:off x="4180149" y="3919323"/>
            <a:ext cx="1992853" cy="276999"/>
          </a:xfrm>
          <a:prstGeom prst="rect">
            <a:avLst/>
          </a:prstGeom>
          <a:noFill/>
        </p:spPr>
        <p:txBody>
          <a:bodyPr wrap="none" rtlCol="0">
            <a:spAutoFit/>
          </a:bodyPr>
          <a:lstStyle/>
          <a:p>
            <a:r>
              <a:rPr lang="de-DE" sz="1200" dirty="0">
                <a:latin typeface="Century Gothic" panose="020B0502020202020204" pitchFamily="34" charset="0"/>
              </a:rPr>
              <a:t>Gebäudeansicht Außen</a:t>
            </a:r>
          </a:p>
        </p:txBody>
      </p:sp>
      <p:sp>
        <p:nvSpPr>
          <p:cNvPr id="10" name="Textfeld 9"/>
          <p:cNvSpPr txBox="1"/>
          <p:nvPr/>
        </p:nvSpPr>
        <p:spPr>
          <a:xfrm>
            <a:off x="1262236" y="7097238"/>
            <a:ext cx="769763" cy="276999"/>
          </a:xfrm>
          <a:prstGeom prst="rect">
            <a:avLst/>
          </a:prstGeom>
          <a:noFill/>
        </p:spPr>
        <p:txBody>
          <a:bodyPr wrap="none" rtlCol="0">
            <a:spAutoFit/>
          </a:bodyPr>
          <a:lstStyle/>
          <a:p>
            <a:r>
              <a:rPr lang="de-DE" sz="1200" dirty="0">
                <a:latin typeface="Century Gothic" panose="020B0502020202020204" pitchFamily="34" charset="0"/>
              </a:rPr>
              <a:t>Büro 1.1</a:t>
            </a:r>
          </a:p>
        </p:txBody>
      </p:sp>
      <p:sp>
        <p:nvSpPr>
          <p:cNvPr id="12" name="Textfeld 11"/>
          <p:cNvSpPr txBox="1"/>
          <p:nvPr/>
        </p:nvSpPr>
        <p:spPr>
          <a:xfrm>
            <a:off x="4791690" y="7097237"/>
            <a:ext cx="769763" cy="276999"/>
          </a:xfrm>
          <a:prstGeom prst="rect">
            <a:avLst/>
          </a:prstGeom>
          <a:noFill/>
        </p:spPr>
        <p:txBody>
          <a:bodyPr wrap="none" rtlCol="0">
            <a:spAutoFit/>
          </a:bodyPr>
          <a:lstStyle/>
          <a:p>
            <a:r>
              <a:rPr lang="de-DE" sz="1200" dirty="0">
                <a:latin typeface="Century Gothic" panose="020B0502020202020204" pitchFamily="34" charset="0"/>
              </a:rPr>
              <a:t>Büro 1.2</a:t>
            </a:r>
          </a:p>
        </p:txBody>
      </p:sp>
      <p:sp>
        <p:nvSpPr>
          <p:cNvPr id="14" name="Textfeld 13"/>
          <p:cNvSpPr txBox="1"/>
          <p:nvPr/>
        </p:nvSpPr>
        <p:spPr>
          <a:xfrm>
            <a:off x="1262236" y="10275152"/>
            <a:ext cx="769763" cy="276999"/>
          </a:xfrm>
          <a:prstGeom prst="rect">
            <a:avLst/>
          </a:prstGeom>
          <a:noFill/>
        </p:spPr>
        <p:txBody>
          <a:bodyPr wrap="none" rtlCol="0">
            <a:spAutoFit/>
          </a:bodyPr>
          <a:lstStyle/>
          <a:p>
            <a:r>
              <a:rPr lang="de-DE" sz="1200" dirty="0">
                <a:latin typeface="Century Gothic" panose="020B0502020202020204" pitchFamily="34" charset="0"/>
              </a:rPr>
              <a:t>Büro 1.3</a:t>
            </a:r>
          </a:p>
        </p:txBody>
      </p:sp>
      <p:sp>
        <p:nvSpPr>
          <p:cNvPr id="15" name="Textfeld 14"/>
          <p:cNvSpPr txBox="1"/>
          <p:nvPr/>
        </p:nvSpPr>
        <p:spPr>
          <a:xfrm>
            <a:off x="4791690" y="10275151"/>
            <a:ext cx="769763" cy="276999"/>
          </a:xfrm>
          <a:prstGeom prst="rect">
            <a:avLst/>
          </a:prstGeom>
          <a:noFill/>
        </p:spPr>
        <p:txBody>
          <a:bodyPr wrap="none" rtlCol="0">
            <a:spAutoFit/>
          </a:bodyPr>
          <a:lstStyle/>
          <a:p>
            <a:r>
              <a:rPr lang="de-DE" sz="1200" dirty="0">
                <a:latin typeface="Century Gothic" panose="020B0502020202020204" pitchFamily="34" charset="0"/>
              </a:rPr>
              <a:t>Büro 1.4</a:t>
            </a:r>
          </a:p>
        </p:txBody>
      </p:sp>
    </p:spTree>
    <p:extLst>
      <p:ext uri="{BB962C8B-B14F-4D97-AF65-F5344CB8AC3E}">
        <p14:creationId xmlns:p14="http://schemas.microsoft.com/office/powerpoint/2010/main" val="4102154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D85B3-4D2B-F38D-05FD-711CE5D7502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67708A5-57E8-D6C5-8BAB-E5623B4C619C}"/>
              </a:ext>
            </a:extLst>
          </p:cNvPr>
          <p:cNvSpPr>
            <a:spLocks noGrp="1"/>
          </p:cNvSpPr>
          <p:nvPr>
            <p:ph type="title"/>
          </p:nvPr>
        </p:nvSpPr>
        <p:spPr/>
        <p:txBody>
          <a:bodyPr/>
          <a:lstStyle/>
          <a:p>
            <a:r>
              <a:rPr lang="de-DE" dirty="0">
                <a:solidFill>
                  <a:schemeClr val="tx1"/>
                </a:solidFill>
              </a:rPr>
              <a:t>Fotos des Objektes und der Fläche </a:t>
            </a:r>
          </a:p>
        </p:txBody>
      </p:sp>
      <p:pic>
        <p:nvPicPr>
          <p:cNvPr id="4" name="Grafik 3">
            <a:extLst>
              <a:ext uri="{FF2B5EF4-FFF2-40B4-BE49-F238E27FC236}">
                <a16:creationId xmlns:a16="http://schemas.microsoft.com/office/drawing/2014/main" id="{548DB3CA-B375-988F-A7D1-C386E539CB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34" y="1003831"/>
            <a:ext cx="2268252" cy="3024336"/>
          </a:xfrm>
          <a:prstGeom prst="rect">
            <a:avLst/>
          </a:prstGeom>
        </p:spPr>
      </p:pic>
      <p:pic>
        <p:nvPicPr>
          <p:cNvPr id="8" name="Grafik 7">
            <a:extLst>
              <a:ext uri="{FF2B5EF4-FFF2-40B4-BE49-F238E27FC236}">
                <a16:creationId xmlns:a16="http://schemas.microsoft.com/office/drawing/2014/main" id="{54785627-2A91-1C5A-9802-AEF2F0CC22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6667" y="1003831"/>
            <a:ext cx="2268252" cy="3024336"/>
          </a:xfrm>
          <a:prstGeom prst="rect">
            <a:avLst/>
          </a:prstGeom>
        </p:spPr>
      </p:pic>
      <p:pic>
        <p:nvPicPr>
          <p:cNvPr id="12" name="Grafik 11">
            <a:extLst>
              <a:ext uri="{FF2B5EF4-FFF2-40B4-BE49-F238E27FC236}">
                <a16:creationId xmlns:a16="http://schemas.microsoft.com/office/drawing/2014/main" id="{F0286962-6028-9CE9-4BFE-25E949A48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033" y="4231664"/>
            <a:ext cx="2268253" cy="3024336"/>
          </a:xfrm>
          <a:prstGeom prst="rect">
            <a:avLst/>
          </a:prstGeom>
        </p:spPr>
      </p:pic>
      <p:pic>
        <p:nvPicPr>
          <p:cNvPr id="16" name="Grafik 15">
            <a:extLst>
              <a:ext uri="{FF2B5EF4-FFF2-40B4-BE49-F238E27FC236}">
                <a16:creationId xmlns:a16="http://schemas.microsoft.com/office/drawing/2014/main" id="{9D735F78-184F-10D2-1802-F50E796A55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6667" y="4231664"/>
            <a:ext cx="2267188" cy="3022917"/>
          </a:xfrm>
          <a:prstGeom prst="rect">
            <a:avLst/>
          </a:prstGeom>
        </p:spPr>
      </p:pic>
      <p:pic>
        <p:nvPicPr>
          <p:cNvPr id="20" name="Grafik 19">
            <a:extLst>
              <a:ext uri="{FF2B5EF4-FFF2-40B4-BE49-F238E27FC236}">
                <a16:creationId xmlns:a16="http://schemas.microsoft.com/office/drawing/2014/main" id="{D78CEC6F-AE59-85E0-A35F-ABFC0C5FC5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6560" y="7465202"/>
            <a:ext cx="2268253" cy="3024337"/>
          </a:xfrm>
          <a:prstGeom prst="rect">
            <a:avLst/>
          </a:prstGeom>
        </p:spPr>
      </p:pic>
      <p:pic>
        <p:nvPicPr>
          <p:cNvPr id="22" name="Grafik 21">
            <a:extLst>
              <a:ext uri="{FF2B5EF4-FFF2-40B4-BE49-F238E27FC236}">
                <a16:creationId xmlns:a16="http://schemas.microsoft.com/office/drawing/2014/main" id="{7EB28D02-A984-41C2-60EE-1719D257BD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06667" y="7466622"/>
            <a:ext cx="2267188" cy="3022917"/>
          </a:xfrm>
          <a:prstGeom prst="rect">
            <a:avLst/>
          </a:prstGeom>
        </p:spPr>
      </p:pic>
      <p:sp>
        <p:nvSpPr>
          <p:cNvPr id="3" name="Textfeld 2"/>
          <p:cNvSpPr txBox="1"/>
          <p:nvPr/>
        </p:nvSpPr>
        <p:spPr>
          <a:xfrm>
            <a:off x="1265806" y="3991416"/>
            <a:ext cx="769763" cy="276999"/>
          </a:xfrm>
          <a:prstGeom prst="rect">
            <a:avLst/>
          </a:prstGeom>
          <a:noFill/>
        </p:spPr>
        <p:txBody>
          <a:bodyPr wrap="none" rtlCol="0">
            <a:spAutoFit/>
          </a:bodyPr>
          <a:lstStyle/>
          <a:p>
            <a:r>
              <a:rPr lang="de-DE" sz="1200" dirty="0">
                <a:latin typeface="Century Gothic" panose="020B0502020202020204" pitchFamily="34" charset="0"/>
              </a:rPr>
              <a:t>Büro 2.1</a:t>
            </a:r>
          </a:p>
        </p:txBody>
      </p:sp>
      <p:sp>
        <p:nvSpPr>
          <p:cNvPr id="5" name="Textfeld 4"/>
          <p:cNvSpPr txBox="1"/>
          <p:nvPr/>
        </p:nvSpPr>
        <p:spPr>
          <a:xfrm>
            <a:off x="4655379" y="3991416"/>
            <a:ext cx="769763" cy="276999"/>
          </a:xfrm>
          <a:prstGeom prst="rect">
            <a:avLst/>
          </a:prstGeom>
          <a:noFill/>
        </p:spPr>
        <p:txBody>
          <a:bodyPr wrap="none" rtlCol="0">
            <a:spAutoFit/>
          </a:bodyPr>
          <a:lstStyle/>
          <a:p>
            <a:r>
              <a:rPr lang="de-DE" sz="1200" dirty="0">
                <a:latin typeface="Century Gothic" panose="020B0502020202020204" pitchFamily="34" charset="0"/>
              </a:rPr>
              <a:t>Büro 2.2</a:t>
            </a:r>
          </a:p>
        </p:txBody>
      </p:sp>
      <p:sp>
        <p:nvSpPr>
          <p:cNvPr id="6" name="Textfeld 5"/>
          <p:cNvSpPr txBox="1"/>
          <p:nvPr/>
        </p:nvSpPr>
        <p:spPr>
          <a:xfrm>
            <a:off x="1150388" y="7222102"/>
            <a:ext cx="1000595" cy="276999"/>
          </a:xfrm>
          <a:prstGeom prst="rect">
            <a:avLst/>
          </a:prstGeom>
          <a:noFill/>
        </p:spPr>
        <p:txBody>
          <a:bodyPr wrap="none" rtlCol="0">
            <a:spAutoFit/>
          </a:bodyPr>
          <a:lstStyle/>
          <a:p>
            <a:r>
              <a:rPr lang="de-DE" sz="1200" dirty="0">
                <a:latin typeface="Century Gothic" panose="020B0502020202020204" pitchFamily="34" charset="0"/>
              </a:rPr>
              <a:t>WC-Herren</a:t>
            </a:r>
          </a:p>
        </p:txBody>
      </p:sp>
      <p:sp>
        <p:nvSpPr>
          <p:cNvPr id="7" name="Textfeld 6"/>
          <p:cNvSpPr txBox="1"/>
          <p:nvPr/>
        </p:nvSpPr>
        <p:spPr>
          <a:xfrm>
            <a:off x="4507101" y="7222101"/>
            <a:ext cx="1066318" cy="276999"/>
          </a:xfrm>
          <a:prstGeom prst="rect">
            <a:avLst/>
          </a:prstGeom>
          <a:noFill/>
        </p:spPr>
        <p:txBody>
          <a:bodyPr wrap="none" rtlCol="0">
            <a:spAutoFit/>
          </a:bodyPr>
          <a:lstStyle/>
          <a:p>
            <a:r>
              <a:rPr lang="de-DE" sz="1200" dirty="0">
                <a:latin typeface="Century Gothic" panose="020B0502020202020204" pitchFamily="34" charset="0"/>
              </a:rPr>
              <a:t>WC-Damen</a:t>
            </a:r>
          </a:p>
        </p:txBody>
      </p:sp>
      <p:sp>
        <p:nvSpPr>
          <p:cNvPr id="9" name="Textfeld 8"/>
          <p:cNvSpPr txBox="1"/>
          <p:nvPr/>
        </p:nvSpPr>
        <p:spPr>
          <a:xfrm>
            <a:off x="789712" y="10452788"/>
            <a:ext cx="1721946" cy="276999"/>
          </a:xfrm>
          <a:prstGeom prst="rect">
            <a:avLst/>
          </a:prstGeom>
          <a:noFill/>
        </p:spPr>
        <p:txBody>
          <a:bodyPr wrap="none" rtlCol="0">
            <a:spAutoFit/>
          </a:bodyPr>
          <a:lstStyle/>
          <a:p>
            <a:r>
              <a:rPr lang="de-DE" sz="1200" dirty="0">
                <a:latin typeface="Century Gothic" panose="020B0502020202020204" pitchFamily="34" charset="0"/>
              </a:rPr>
              <a:t>Eingangsbereich Flur</a:t>
            </a:r>
          </a:p>
        </p:txBody>
      </p:sp>
      <p:sp>
        <p:nvSpPr>
          <p:cNvPr id="10" name="Textfeld 9"/>
          <p:cNvSpPr txBox="1"/>
          <p:nvPr/>
        </p:nvSpPr>
        <p:spPr>
          <a:xfrm>
            <a:off x="3978911" y="10452788"/>
            <a:ext cx="2122697" cy="276999"/>
          </a:xfrm>
          <a:prstGeom prst="rect">
            <a:avLst/>
          </a:prstGeom>
          <a:noFill/>
        </p:spPr>
        <p:txBody>
          <a:bodyPr wrap="none" rtlCol="0">
            <a:spAutoFit/>
          </a:bodyPr>
          <a:lstStyle/>
          <a:p>
            <a:r>
              <a:rPr lang="de-DE" sz="1200" dirty="0">
                <a:latin typeface="Century Gothic" panose="020B0502020202020204" pitchFamily="34" charset="0"/>
              </a:rPr>
              <a:t>Eingangstür (Blick aus Flur)</a:t>
            </a:r>
          </a:p>
        </p:txBody>
      </p:sp>
    </p:spTree>
    <p:extLst>
      <p:ext uri="{BB962C8B-B14F-4D97-AF65-F5344CB8AC3E}">
        <p14:creationId xmlns:p14="http://schemas.microsoft.com/office/powerpoint/2010/main" val="1686368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solidFill>
                  <a:schemeClr val="tx1"/>
                </a:solidFill>
              </a:rPr>
              <a:t>Kontakt</a:t>
            </a:r>
          </a:p>
        </p:txBody>
      </p:sp>
      <p:sp>
        <p:nvSpPr>
          <p:cNvPr id="9" name="Rectangle 2"/>
          <p:cNvSpPr>
            <a:spLocks/>
          </p:cNvSpPr>
          <p:nvPr/>
        </p:nvSpPr>
        <p:spPr bwMode="auto">
          <a:xfrm>
            <a:off x="540000" y="2680023"/>
            <a:ext cx="2744249" cy="11798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spAutoFit/>
          </a:bodyPr>
          <a:lstStyle/>
          <a:p>
            <a:pPr>
              <a:lnSpc>
                <a:spcPts val="1400"/>
              </a:lnSpc>
              <a:spcBef>
                <a:spcPts val="800"/>
              </a:spcBef>
              <a:tabLst>
                <a:tab pos="355600" algn="l"/>
              </a:tabLst>
            </a:pPr>
            <a:r>
              <a:rPr lang="en-US" sz="1100" b="1" dirty="0" err="1">
                <a:solidFill>
                  <a:schemeClr val="bg1"/>
                </a:solidFill>
                <a:latin typeface="Century Gothic" panose="020B0502020202020204" pitchFamily="34" charset="0"/>
                <a:sym typeface="ITC Officina Sans Book" charset="0"/>
              </a:rPr>
              <a:t>Ihre</a:t>
            </a:r>
            <a:r>
              <a:rPr lang="en-US" sz="1100" b="1" dirty="0">
                <a:solidFill>
                  <a:schemeClr val="bg1"/>
                </a:solidFill>
                <a:latin typeface="Century Gothic" panose="020B0502020202020204" pitchFamily="34" charset="0"/>
                <a:sym typeface="ITC Officina Sans Book" charset="0"/>
              </a:rPr>
              <a:t> </a:t>
            </a:r>
            <a:r>
              <a:rPr lang="en-US" sz="1100" b="1" dirty="0" err="1">
                <a:solidFill>
                  <a:schemeClr val="bg1"/>
                </a:solidFill>
                <a:latin typeface="Century Gothic" panose="020B0502020202020204" pitchFamily="34" charset="0"/>
                <a:sym typeface="ITC Officina Sans Book" charset="0"/>
              </a:rPr>
              <a:t>Ansprechpartnerin</a:t>
            </a:r>
            <a:endParaRPr lang="en-US" sz="1100" b="1" dirty="0">
              <a:solidFill>
                <a:schemeClr val="bg1"/>
              </a:solidFill>
              <a:latin typeface="Century Gothic" panose="020B0502020202020204" pitchFamily="34" charset="0"/>
              <a:sym typeface="ITC Officina Sans Book" charset="0"/>
            </a:endParaRPr>
          </a:p>
          <a:p>
            <a:pPr>
              <a:lnSpc>
                <a:spcPts val="1400"/>
              </a:lnSpc>
              <a:spcBef>
                <a:spcPts val="800"/>
              </a:spcBef>
              <a:tabLst>
                <a:tab pos="355600" algn="l"/>
              </a:tabLst>
            </a:pPr>
            <a:r>
              <a:rPr lang="de-DE" sz="1100" dirty="0">
                <a:solidFill>
                  <a:schemeClr val="bg1"/>
                </a:solidFill>
                <a:latin typeface="Century Gothic" panose="020B0502020202020204" pitchFamily="34" charset="0"/>
                <a:ea typeface="ヒラギノ角ゴ Pro W3" pitchFamily="-60" charset="-128"/>
                <a:sym typeface="Arial" pitchFamily="34" charset="0"/>
              </a:rPr>
              <a:t>Arlette Ramis de Ayreflor Catany</a:t>
            </a:r>
            <a:br>
              <a:rPr lang="de-DE" sz="1100" dirty="0">
                <a:solidFill>
                  <a:schemeClr val="bg1"/>
                </a:solidFill>
                <a:latin typeface="Century Gothic" panose="020B0502020202020204" pitchFamily="34" charset="0"/>
                <a:ea typeface="ヒラギノ角ゴ Pro W3" pitchFamily="-60" charset="-128"/>
                <a:sym typeface="Arial" pitchFamily="34" charset="0"/>
              </a:rPr>
            </a:br>
            <a:r>
              <a:rPr lang="de-DE" sz="1100" dirty="0" err="1">
                <a:solidFill>
                  <a:schemeClr val="bg1"/>
                </a:solidFill>
                <a:latin typeface="Century Gothic" panose="020B0502020202020204" pitchFamily="34" charset="0"/>
                <a:ea typeface="ヒラギノ角ゴ Pro W3" pitchFamily="-60" charset="-128"/>
                <a:sym typeface="Arial" pitchFamily="34" charset="0"/>
              </a:rPr>
              <a:t>Burchardstraße</a:t>
            </a:r>
            <a:r>
              <a:rPr lang="de-DE" sz="1100" dirty="0">
                <a:solidFill>
                  <a:schemeClr val="bg1"/>
                </a:solidFill>
                <a:latin typeface="Century Gothic" panose="020B0502020202020204" pitchFamily="34" charset="0"/>
                <a:ea typeface="ヒラギノ角ゴ Pro W3" pitchFamily="-60" charset="-128"/>
                <a:sym typeface="Arial" pitchFamily="34" charset="0"/>
              </a:rPr>
              <a:t> 8</a:t>
            </a:r>
            <a:br>
              <a:rPr lang="de-DE" sz="1100" dirty="0">
                <a:solidFill>
                  <a:schemeClr val="bg1"/>
                </a:solidFill>
                <a:latin typeface="Century Gothic" panose="020B0502020202020204" pitchFamily="34" charset="0"/>
                <a:ea typeface="ヒラギノ角ゴ Pro W3" pitchFamily="-60" charset="-128"/>
                <a:sym typeface="Arial" pitchFamily="34" charset="0"/>
              </a:rPr>
            </a:br>
            <a:r>
              <a:rPr lang="de-DE" sz="1100" dirty="0">
                <a:solidFill>
                  <a:schemeClr val="bg1"/>
                </a:solidFill>
                <a:latin typeface="Century Gothic" panose="020B0502020202020204" pitchFamily="34" charset="0"/>
                <a:ea typeface="ヒラギノ角ゴ Pro W3" pitchFamily="-60" charset="-128"/>
                <a:sym typeface="Arial" pitchFamily="34" charset="0"/>
              </a:rPr>
              <a:t>20095 Hamburg</a:t>
            </a:r>
            <a:br>
              <a:rPr lang="de-DE" sz="1100" dirty="0">
                <a:solidFill>
                  <a:schemeClr val="bg1"/>
                </a:solidFill>
                <a:latin typeface="Century Gothic" panose="020B0502020202020204" pitchFamily="34" charset="0"/>
                <a:ea typeface="ヒラギノ角ゴ Pro W3" pitchFamily="-60" charset="-128"/>
                <a:sym typeface="Arial" pitchFamily="34" charset="0"/>
              </a:rPr>
            </a:br>
            <a:r>
              <a:rPr lang="de-DE" sz="1100" dirty="0">
                <a:solidFill>
                  <a:schemeClr val="bg1"/>
                </a:solidFill>
                <a:latin typeface="Century Gothic" panose="020B0502020202020204" pitchFamily="34" charset="0"/>
                <a:ea typeface="ヒラギノ角ゴ Pro W3" pitchFamily="-60" charset="-128"/>
                <a:sym typeface="Arial" pitchFamily="34" charset="0"/>
              </a:rPr>
              <a:t>Fon	040 / 33 95 4 –  269</a:t>
            </a:r>
            <a:br>
              <a:rPr lang="de-DE" sz="1100" dirty="0">
                <a:solidFill>
                  <a:schemeClr val="bg1"/>
                </a:solidFill>
                <a:latin typeface="Century Gothic" panose="020B0502020202020204" pitchFamily="34" charset="0"/>
                <a:ea typeface="ヒラギノ角ゴ Pro W3" pitchFamily="-60" charset="-128"/>
                <a:sym typeface="Arial" pitchFamily="34" charset="0"/>
              </a:rPr>
            </a:br>
            <a:r>
              <a:rPr lang="de-DE" sz="1100" dirty="0">
                <a:solidFill>
                  <a:schemeClr val="bg1"/>
                </a:solidFill>
                <a:latin typeface="Century Gothic" panose="020B0502020202020204" pitchFamily="34" charset="0"/>
                <a:ea typeface="ヒラギノ角ゴ Pro W3" pitchFamily="-60" charset="-128"/>
                <a:sym typeface="Arial" pitchFamily="34" charset="0"/>
              </a:rPr>
              <a:t>E-Mail: </a:t>
            </a:r>
            <a:r>
              <a:rPr lang="de-DE" sz="1100" dirty="0">
                <a:solidFill>
                  <a:schemeClr val="bg1"/>
                </a:solidFill>
                <a:latin typeface="Century Gothic" panose="020B0502020202020204" pitchFamily="34" charset="0"/>
                <a:sym typeface="Arial" pitchFamily="34" charset="0"/>
              </a:rPr>
              <a:t>arlette.ramis@sprinkenhof.de</a:t>
            </a:r>
            <a:endParaRPr lang="de-DE" sz="1100" dirty="0">
              <a:solidFill>
                <a:schemeClr val="bg1"/>
              </a:solidFill>
              <a:latin typeface="Century Gothic" panose="020B0502020202020204" pitchFamily="34" charset="0"/>
              <a:ea typeface="ヒラギノ角ゴ Pro W3" pitchFamily="-60" charset="-128"/>
              <a:sym typeface="Arial" pitchFamily="34" charset="0"/>
            </a:endParaRPr>
          </a:p>
        </p:txBody>
      </p:sp>
    </p:spTree>
    <p:extLst>
      <p:ext uri="{BB962C8B-B14F-4D97-AF65-F5344CB8AC3E}">
        <p14:creationId xmlns:p14="http://schemas.microsoft.com/office/powerpoint/2010/main" val="1574575249"/>
      </p:ext>
    </p:extLst>
  </p:cSld>
  <p:clrMapOvr>
    <a:masterClrMapping/>
  </p:clrMapOvr>
  <p:transition spd="slow">
    <p:fade/>
  </p:transition>
</p:sld>
</file>

<file path=ppt/theme/theme1.xml><?xml version="1.0" encoding="utf-8"?>
<a:theme xmlns:a="http://schemas.openxmlformats.org/drawingml/2006/main" name="Larissa">
  <a:themeElements>
    <a:clrScheme name="Sprinkenhof 1">
      <a:dk1>
        <a:srgbClr val="000000"/>
      </a:dk1>
      <a:lt1>
        <a:srgbClr val="FFFFFF"/>
      </a:lt1>
      <a:dk2>
        <a:srgbClr val="323232"/>
      </a:dk2>
      <a:lt2>
        <a:srgbClr val="DDE0E2"/>
      </a:lt2>
      <a:accent1>
        <a:srgbClr val="EE2025"/>
      </a:accent1>
      <a:accent2>
        <a:srgbClr val="001531"/>
      </a:accent2>
      <a:accent3>
        <a:srgbClr val="E3E4E3"/>
      </a:accent3>
      <a:accent4>
        <a:srgbClr val="B4B4B3"/>
      </a:accent4>
      <a:accent5>
        <a:srgbClr val="898A89"/>
      </a:accent5>
      <a:accent6>
        <a:srgbClr val="70AD47"/>
      </a:accent6>
      <a:hlink>
        <a:srgbClr val="0563C1"/>
      </a:hlink>
      <a:folHlink>
        <a:srgbClr val="954F7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758</Words>
  <PresentationFormat>Benutzerdefiniert</PresentationFormat>
  <Paragraphs>88</Paragraphs>
  <Slides>8</Slides>
  <Notes>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Century Gothic</vt:lpstr>
      <vt:lpstr>Larissa</vt:lpstr>
      <vt:lpstr>PowerPoint-Präsentation</vt:lpstr>
      <vt:lpstr>Überblick</vt:lpstr>
      <vt:lpstr>AUSSTATTUNG</vt:lpstr>
      <vt:lpstr>Grundriss Dachgeschossfläche</vt:lpstr>
      <vt:lpstr>Urbanes Herz Innenstadt und Elbe</vt:lpstr>
      <vt:lpstr>Fotos des Objektes und der Fläche </vt:lpstr>
      <vt:lpstr>Fotos des Objektes und der Fläche </vt:lpstr>
      <vt:lpstr>Kontakt</vt:lpstr>
    </vt:vector>
  </TitlesOfParts>
  <Manager/>
  <LinksUpToDate>false</LinksUpToDate>
  <SharedDoc>false</SharedDoc>
  <HyperlinkBase/>
  <HyperlinksChanged>false</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subject/>
  <cp:keywords/>
  <dc:description/>
  <cp:category/>
</cp:coreProperties>
</file>

<file path=docProps/custom.xml><?xml version="1.0" encoding="utf-8"?>
<Properties xmlns="http://schemas.openxmlformats.org/officeDocument/2006/custom-properties" xmlns:vt="http://schemas.openxmlformats.org/officeDocument/2006/docPropsVTypes"/>
</file>